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81" r:id="rId8"/>
    <p:sldId id="282" r:id="rId9"/>
    <p:sldId id="270" r:id="rId10"/>
    <p:sldId id="283" r:id="rId11"/>
    <p:sldId id="275" r:id="rId12"/>
    <p:sldId id="28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84CCD5-433E-B775-6BCB-937DDBD4AAD9}" name="Erica Terrazas" initials="ET" userId="S::Erica.Terrazas@dallascounty.org::aed9e92f-8d9b-45c9-8f2c-78b5163a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AA9"/>
    <a:srgbClr val="FEF3D5"/>
    <a:srgbClr val="F23C1D"/>
    <a:srgbClr val="1F2747"/>
    <a:srgbClr val="F78653"/>
    <a:srgbClr val="FFFFFF"/>
    <a:srgbClr val="FF8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E0F09-31EC-4CDD-BE71-809AA8CA17FB}" v="1120" dt="2025-04-07T22:02:55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3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F58D-B894-4334-AF3A-319AF5B3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76020-4E15-429E-BB65-8FAB91C37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F8C34-FC37-40F3-B2B3-3E43C8D1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5A78-73CC-417E-86D6-40C72F56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83E9-40D6-45B6-AD9C-9B696D21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9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B49A-8C5A-4F97-92AA-7F8ABC28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A43CE-8616-464D-AB64-78180DD82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2A30-0FB9-45A6-9D81-7C496218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7EDD-3F9F-4325-B55C-199DE53B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A6206-2570-4E42-B91F-60F8B1BA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DA4B0-6F56-402F-BE5C-DE83AA1B7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11C67-FFEA-4E8B-8141-6CFCB1770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26A2-7526-4CC1-A6FA-CD6D82CC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16DF7-C755-43D8-8E3A-8E23F007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462EF-BF08-4256-B29C-55EE2A47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4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CD12-761A-4A0A-AF2E-340EBF2E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8057-9E13-448A-A52A-0E4F85F96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88CE-A251-4DE5-939C-298FEE1D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37650-81D1-437F-9357-552A44C5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D9B0-F9C0-4A06-9E09-686BAE66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908D-3F81-41B1-9098-19861610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F75B-E7E0-4985-81F9-F9E95774E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AA42-EA0D-47D4-B148-527B0301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9CCC-C3C3-49B2-8D86-65AE7B69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2F196-C248-473C-AA17-631A4C3C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0B3F-9D1C-4064-AF8B-A831293A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C67A-ABD3-4718-9F05-212AB9B78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7E227-D97B-4F0C-9FEC-D3BF4AEFC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D78C2-AB41-45D0-A762-39793F3E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E3672-4556-4E41-8355-4E967EE5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655D0-9EB8-4705-B742-9CB9D038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8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0C99-91B6-4F11-8F98-2B166C29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D171-386D-48B3-9C48-2A0102DEE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72355-898A-4BFC-BACC-DDC61D502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4EAAB-899E-40A0-B73E-27C631ED0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5E320-13EA-447D-8FFE-22FCCA43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54B1B-1851-426B-A271-710C35DF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1792F-E7B5-4B2F-87BD-E6F9D547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96325-DB0F-4B91-8E72-276FB58B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DAC-11B6-44D5-B313-4EA90316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5701-30A1-4AF2-B65A-ABFDD4D2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6E6EB-23B6-4BD2-873B-CB1BCC5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B8CEC-0D3C-4B17-AE80-DF6EF5B0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BDC29-343B-494A-B5ED-4D64C36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1FD55-04C0-4E0A-A24A-79690BBB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CCD7-43C8-4BF0-9E53-B56ED0AD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2266-52F1-4400-83A9-9334DF9C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4B8E-D32F-4964-A9C1-B54F85B9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E11D6-25F9-4CF0-8BBD-BB0067EF9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F7A21-9994-40D0-88D6-B5143CC2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5930F-3EE7-4B47-A2C8-C2E867CC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A1C81-12C6-4D3C-B776-A8DF44E8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BDB3-2ACA-474B-BB68-48284033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742F2-8296-4D54-B31F-915C9D2E0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F1092-C072-4955-AEC9-4B43E176F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5596-AF45-445D-B814-9CAF9692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87318-E6D0-40E4-9D9D-A420D9C0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777B-068E-42E9-8EFB-4F378316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5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376A2-FBD9-40FA-90E7-B180C243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F131-C2CB-42D2-8EC3-918834181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F2B1-474A-494B-B11C-1B7F0AE67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785A-CB4D-4D78-849A-75D93FB14B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5559-5B18-4AAC-AB73-D9A67744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AA00-7830-4A1E-88B6-678BD242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53C7-08C5-4735-99D3-6408143D0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llascounty.org/departments/budget/staff-assignments.ph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llascounty.org/departments/budget/fy2026_budget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3C6BA3-31CA-416B-AE23-6AB2FFF7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8133" y="851133"/>
            <a:ext cx="5155734" cy="51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_BudgetTipoffIntro">
            <a:hlinkClick r:id="" action="ppaction://media"/>
            <a:extLst>
              <a:ext uri="{FF2B5EF4-FFF2-40B4-BE49-F238E27FC236}">
                <a16:creationId xmlns:a16="http://schemas.microsoft.com/office/drawing/2014/main" id="{3940A3D4-BE7C-45EA-AF71-48E34CD50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0304" y="6170637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B68A0-EEE7-4D92-9321-170F3DE70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58549" y="0"/>
            <a:ext cx="6858000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388141-F2A2-4BDE-8166-99541769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549" y="0"/>
            <a:ext cx="6858000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50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D4D0A6-8FA6-76AB-0052-3ED4F3049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DD0CA5-4DB9-006C-08D5-F871BE679A81}"/>
              </a:ext>
            </a:extLst>
          </p:cNvPr>
          <p:cNvSpPr/>
          <p:nvPr/>
        </p:nvSpPr>
        <p:spPr>
          <a:xfrm>
            <a:off x="3048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87B63-C217-4628-8C76-09AD2189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itannic Bold"/>
              </a:rPr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585D-FC08-491E-BFC1-C74D30EC9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Britannic Bold"/>
              </a:rPr>
              <a:t>Questions?</a:t>
            </a:r>
          </a:p>
          <a:p>
            <a:r>
              <a:rPr lang="en-US" dirty="0">
                <a:latin typeface="Britannic Bold"/>
              </a:rPr>
              <a:t>Let’s Connect</a:t>
            </a:r>
          </a:p>
        </p:txBody>
      </p:sp>
    </p:spTree>
    <p:extLst>
      <p:ext uri="{BB962C8B-B14F-4D97-AF65-F5344CB8AC3E}">
        <p14:creationId xmlns:p14="http://schemas.microsoft.com/office/powerpoint/2010/main" val="334214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ACDB-EC73-4F8E-A580-59C8B8E0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F0BF4-9C5C-49E1-8522-5757875DE4BB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7E7D2-B451-4FA5-ABA8-B55D58F1F1E3}"/>
              </a:ext>
            </a:extLst>
          </p:cNvPr>
          <p:cNvSpPr txBox="1"/>
          <p:nvPr/>
        </p:nvSpPr>
        <p:spPr>
          <a:xfrm>
            <a:off x="4991100" y="309043"/>
            <a:ext cx="52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Britannic Bold" panose="020B0903060703020204" pitchFamily="34" charset="0"/>
              </a:rPr>
              <a:t>Agenda</a:t>
            </a:r>
            <a:endParaRPr lang="en-US"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D6DDA-8F1E-44D6-AAD9-2F4B7F900D87}"/>
              </a:ext>
            </a:extLst>
          </p:cNvPr>
          <p:cNvSpPr txBox="1"/>
          <p:nvPr/>
        </p:nvSpPr>
        <p:spPr>
          <a:xfrm>
            <a:off x="2295144" y="1140041"/>
            <a:ext cx="94015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Welcome and Introduction (5 min.)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Reflecting on FY2025 (5 min.)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Overview of Budget Priorities &amp; Strategic Planning (15 min.)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Budget Process and Timeline (10 min.)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Departmental Expectations and Responsibilities (25 min.)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Q&amp;A and Networking (10 min.)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F83E3-390D-4896-9428-5A266EC88958}"/>
              </a:ext>
            </a:extLst>
          </p:cNvPr>
          <p:cNvSpPr/>
          <p:nvPr/>
        </p:nvSpPr>
        <p:spPr>
          <a:xfrm>
            <a:off x="1935988" y="1302215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CD9A-E7F7-4452-8CC0-EA39A4CAD14B}"/>
              </a:ext>
            </a:extLst>
          </p:cNvPr>
          <p:cNvSpPr/>
          <p:nvPr/>
        </p:nvSpPr>
        <p:spPr>
          <a:xfrm>
            <a:off x="1950847" y="3075291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11032-F14F-4A2A-8311-252C5A384183}"/>
              </a:ext>
            </a:extLst>
          </p:cNvPr>
          <p:cNvSpPr/>
          <p:nvPr/>
        </p:nvSpPr>
        <p:spPr>
          <a:xfrm>
            <a:off x="1950847" y="4319015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989ABD-F35A-4A88-9591-E1A180D5E168}"/>
              </a:ext>
            </a:extLst>
          </p:cNvPr>
          <p:cNvSpPr/>
          <p:nvPr/>
        </p:nvSpPr>
        <p:spPr>
          <a:xfrm>
            <a:off x="1950847" y="5181639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52678A-9BC1-48D0-A225-4FCCFDD9E20A}"/>
              </a:ext>
            </a:extLst>
          </p:cNvPr>
          <p:cNvSpPr/>
          <p:nvPr/>
        </p:nvSpPr>
        <p:spPr>
          <a:xfrm>
            <a:off x="1950847" y="604426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6BBF31-5CC2-2A77-5C1A-95B3437CE949}"/>
              </a:ext>
            </a:extLst>
          </p:cNvPr>
          <p:cNvSpPr/>
          <p:nvPr/>
        </p:nvSpPr>
        <p:spPr>
          <a:xfrm>
            <a:off x="1935988" y="218875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ACDB-EC73-4F8E-A580-59C8B8E0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F0BF4-9C5C-49E1-8522-5757875DE4BB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7E7D2-B451-4FA5-ABA8-B55D58F1F1E3}"/>
              </a:ext>
            </a:extLst>
          </p:cNvPr>
          <p:cNvSpPr txBox="1"/>
          <p:nvPr/>
        </p:nvSpPr>
        <p:spPr>
          <a:xfrm>
            <a:off x="620776" y="303500"/>
            <a:ext cx="801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Britannic Bold" panose="020B0903060703020204" pitchFamily="34" charset="0"/>
              </a:rPr>
              <a:t>Welcome and Introduction</a:t>
            </a:r>
            <a:endParaRPr lang="en-US"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D6DDA-8F1E-44D6-AAD9-2F4B7F900D87}"/>
              </a:ext>
            </a:extLst>
          </p:cNvPr>
          <p:cNvSpPr txBox="1"/>
          <p:nvPr/>
        </p:nvSpPr>
        <p:spPr>
          <a:xfrm>
            <a:off x="2260600" y="1753185"/>
            <a:ext cx="9436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Welcome to the FY 2026 Budget ‘Tip-Off’!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Opening remarks by Dr. Ronica Watkins, Budget Officer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F83E3-390D-4896-9428-5A266EC88958}"/>
              </a:ext>
            </a:extLst>
          </p:cNvPr>
          <p:cNvSpPr/>
          <p:nvPr/>
        </p:nvSpPr>
        <p:spPr>
          <a:xfrm>
            <a:off x="1948688" y="190464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CD9A-E7F7-4452-8CC0-EA39A4CAD14B}"/>
              </a:ext>
            </a:extLst>
          </p:cNvPr>
          <p:cNvSpPr/>
          <p:nvPr/>
        </p:nvSpPr>
        <p:spPr>
          <a:xfrm>
            <a:off x="1948688" y="281904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ACDB-EC73-4F8E-A580-59C8B8E0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F0BF4-9C5C-49E1-8522-5757875DE4BB}"/>
              </a:ext>
            </a:extLst>
          </p:cNvPr>
          <p:cNvSpPr/>
          <p:nvPr/>
        </p:nvSpPr>
        <p:spPr>
          <a:xfrm>
            <a:off x="0" y="-11206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7E7D2-B451-4FA5-ABA8-B55D58F1F1E3}"/>
              </a:ext>
            </a:extLst>
          </p:cNvPr>
          <p:cNvSpPr txBox="1"/>
          <p:nvPr/>
        </p:nvSpPr>
        <p:spPr>
          <a:xfrm>
            <a:off x="838200" y="309043"/>
            <a:ext cx="943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Reflecting on FY2025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F83E3-390D-4896-9428-5A266EC88958}"/>
              </a:ext>
            </a:extLst>
          </p:cNvPr>
          <p:cNvSpPr/>
          <p:nvPr/>
        </p:nvSpPr>
        <p:spPr>
          <a:xfrm>
            <a:off x="1948688" y="190464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CD9A-E7F7-4452-8CC0-EA39A4CAD14B}"/>
              </a:ext>
            </a:extLst>
          </p:cNvPr>
          <p:cNvSpPr/>
          <p:nvPr/>
        </p:nvSpPr>
        <p:spPr>
          <a:xfrm>
            <a:off x="1948688" y="3212459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11032-F14F-4A2A-8311-252C5A384183}"/>
              </a:ext>
            </a:extLst>
          </p:cNvPr>
          <p:cNvSpPr/>
          <p:nvPr/>
        </p:nvSpPr>
        <p:spPr>
          <a:xfrm>
            <a:off x="1948688" y="4032730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800F2-A44B-C706-7111-B5A3D7071DE4}"/>
              </a:ext>
            </a:extLst>
          </p:cNvPr>
          <p:cNvSpPr txBox="1"/>
          <p:nvPr/>
        </p:nvSpPr>
        <p:spPr>
          <a:xfrm>
            <a:off x="2260600" y="1718843"/>
            <a:ext cx="9436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98 ARPA positions absorbed into General Fund ($10.4 million annual cost)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35 New Positions Added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Ongoing funding of unbudgeted/unplanned items</a:t>
            </a:r>
          </a:p>
        </p:txBody>
      </p:sp>
    </p:spTree>
    <p:extLst>
      <p:ext uri="{BB962C8B-B14F-4D97-AF65-F5344CB8AC3E}">
        <p14:creationId xmlns:p14="http://schemas.microsoft.com/office/powerpoint/2010/main" val="189469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C1737-F5C1-EACD-9EA2-86634976B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6E539-8E2E-F3D4-487E-1954F9990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C72D9-3908-9255-F911-CC47D998159F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59A7-8CF4-D3CF-DF5E-C6C42C0B64DF}"/>
              </a:ext>
            </a:extLst>
          </p:cNvPr>
          <p:cNvSpPr txBox="1"/>
          <p:nvPr/>
        </p:nvSpPr>
        <p:spPr>
          <a:xfrm>
            <a:off x="838200" y="309043"/>
            <a:ext cx="943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Britannic Bold" panose="020B0903060703020204" pitchFamily="34" charset="0"/>
              </a:rPr>
              <a:t>Overview of Budget Priorities</a:t>
            </a:r>
            <a:endParaRPr lang="en-US">
              <a:latin typeface="Britannic Bold" panose="020B09030607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A5D1B-F179-9867-AE66-6D4C7CDAE612}"/>
              </a:ext>
            </a:extLst>
          </p:cNvPr>
          <p:cNvSpPr txBox="1"/>
          <p:nvPr/>
        </p:nvSpPr>
        <p:spPr>
          <a:xfrm>
            <a:off x="2260600" y="1753185"/>
            <a:ext cx="9436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Stabilize the County’s financial standing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Enhance operational efficiency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Work within current financial constraints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3F1C5-A7A2-C5B8-C72F-A7C48E9CC8B1}"/>
              </a:ext>
            </a:extLst>
          </p:cNvPr>
          <p:cNvSpPr/>
          <p:nvPr/>
        </p:nvSpPr>
        <p:spPr>
          <a:xfrm>
            <a:off x="1948688" y="190464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33DDBC-4785-01AF-57B9-BFE85A252974}"/>
              </a:ext>
            </a:extLst>
          </p:cNvPr>
          <p:cNvSpPr/>
          <p:nvPr/>
        </p:nvSpPr>
        <p:spPr>
          <a:xfrm>
            <a:off x="1948688" y="281904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50E2C3-7D4C-D9CF-92AE-B758C1AF5AB7}"/>
              </a:ext>
            </a:extLst>
          </p:cNvPr>
          <p:cNvSpPr/>
          <p:nvPr/>
        </p:nvSpPr>
        <p:spPr>
          <a:xfrm>
            <a:off x="1948688" y="3630394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ACDB-EC73-4F8E-A580-59C8B8E0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F0BF4-9C5C-49E1-8522-5757875DE4BB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7E7D2-B451-4FA5-ABA8-B55D58F1F1E3}"/>
              </a:ext>
            </a:extLst>
          </p:cNvPr>
          <p:cNvSpPr txBox="1"/>
          <p:nvPr/>
        </p:nvSpPr>
        <p:spPr>
          <a:xfrm>
            <a:off x="838200" y="309043"/>
            <a:ext cx="943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Strategic Planning &amp; Goal Setting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CF83E3-390D-4896-9428-5A266EC88958}"/>
              </a:ext>
            </a:extLst>
          </p:cNvPr>
          <p:cNvSpPr/>
          <p:nvPr/>
        </p:nvSpPr>
        <p:spPr>
          <a:xfrm>
            <a:off x="1427480" y="187159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67CD9A-E7F7-4452-8CC0-EA39A4CAD14B}"/>
              </a:ext>
            </a:extLst>
          </p:cNvPr>
          <p:cNvSpPr/>
          <p:nvPr/>
        </p:nvSpPr>
        <p:spPr>
          <a:xfrm>
            <a:off x="1427480" y="2713625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D11032-F14F-4A2A-8311-252C5A384183}"/>
              </a:ext>
            </a:extLst>
          </p:cNvPr>
          <p:cNvSpPr/>
          <p:nvPr/>
        </p:nvSpPr>
        <p:spPr>
          <a:xfrm>
            <a:off x="1427480" y="355565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F60B6-2A60-B46A-1EAD-BF99002FE768}"/>
              </a:ext>
            </a:extLst>
          </p:cNvPr>
          <p:cNvSpPr txBox="1"/>
          <p:nvPr/>
        </p:nvSpPr>
        <p:spPr>
          <a:xfrm>
            <a:off x="1821688" y="1689826"/>
            <a:ext cx="9436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Operational Efficiencies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Costs Savings in Procurement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Optimizing of Existing Staff (Personnel &amp; Staffing Adjustments)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Program Evaluation</a:t>
            </a:r>
          </a:p>
          <a:p>
            <a:endParaRPr lang="en-US" sz="2800" dirty="0">
              <a:latin typeface="Britannic Bold" panose="020B0903060703020204" pitchFamily="34" charset="0"/>
            </a:endParaRPr>
          </a:p>
          <a:p>
            <a:r>
              <a:rPr lang="en-US" sz="2800" dirty="0">
                <a:latin typeface="Britannic Bold" panose="020B0903060703020204" pitchFamily="34" charset="0"/>
              </a:rPr>
              <a:t>Energy &amp; Resource Management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30CBA1-F356-D0D5-5866-B070143C9BFF}"/>
              </a:ext>
            </a:extLst>
          </p:cNvPr>
          <p:cNvSpPr/>
          <p:nvPr/>
        </p:nvSpPr>
        <p:spPr>
          <a:xfrm>
            <a:off x="1427480" y="4839068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B397C-F029-93B7-EED2-4056ABB7079B}"/>
              </a:ext>
            </a:extLst>
          </p:cNvPr>
          <p:cNvSpPr/>
          <p:nvPr/>
        </p:nvSpPr>
        <p:spPr>
          <a:xfrm>
            <a:off x="1430020" y="573994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4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B2196-E1A7-10E3-FC72-715BCBD74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4ADFE7-4A2A-1CE7-B6D5-9A69920A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44A5E-DDF2-06EF-33D4-02AFD0D4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D56ADE-98AF-8996-6F29-08A9EBF4821A}"/>
              </a:ext>
            </a:extLst>
          </p:cNvPr>
          <p:cNvSpPr/>
          <p:nvPr/>
        </p:nvSpPr>
        <p:spPr>
          <a:xfrm>
            <a:off x="3048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3D225-6257-A158-0DE5-2866D41582B6}"/>
              </a:ext>
            </a:extLst>
          </p:cNvPr>
          <p:cNvSpPr txBox="1"/>
          <p:nvPr/>
        </p:nvSpPr>
        <p:spPr>
          <a:xfrm>
            <a:off x="838200" y="309043"/>
            <a:ext cx="1028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Energy &amp; Resource Management – FY26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1ED472-8C5C-C555-9EC8-88EA2B1457BB}"/>
              </a:ext>
            </a:extLst>
          </p:cNvPr>
          <p:cNvSpPr/>
          <p:nvPr/>
        </p:nvSpPr>
        <p:spPr>
          <a:xfrm>
            <a:off x="1441704" y="1524121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1368D6-60B0-05FF-98B2-8E10FD2837B1}"/>
              </a:ext>
            </a:extLst>
          </p:cNvPr>
          <p:cNvSpPr/>
          <p:nvPr/>
        </p:nvSpPr>
        <p:spPr>
          <a:xfrm>
            <a:off x="1478788" y="276927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314D9-F805-52B0-64AA-5B799222A2C1}"/>
              </a:ext>
            </a:extLst>
          </p:cNvPr>
          <p:cNvSpPr txBox="1"/>
          <p:nvPr/>
        </p:nvSpPr>
        <p:spPr>
          <a:xfrm>
            <a:off x="1803400" y="1314922"/>
            <a:ext cx="9436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Essential Travel Only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ritannic Bold" panose="020B0903060703020204" pitchFamily="34" charset="0"/>
              </a:rPr>
              <a:t>Must list all FY26 anticipated travel/conferences to include in budget</a:t>
            </a:r>
          </a:p>
          <a:p>
            <a:r>
              <a:rPr lang="en-US" sz="2800" u="sng" dirty="0">
                <a:latin typeface="Britannic Bold" panose="020B0903060703020204" pitchFamily="34" charset="0"/>
              </a:rPr>
              <a:t>No new</a:t>
            </a:r>
            <a:r>
              <a:rPr lang="en-US" sz="2800" dirty="0">
                <a:latin typeface="Britannic Bold" panose="020B0903060703020204" pitchFamily="34" charset="0"/>
              </a:rPr>
              <a:t> position requests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Reclasses have to be within current budget, demonstrate workforce optimization, and show measurable savings (10-20%)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Replacement Equipment requests only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Britannic Bold" panose="020B0903060703020204" pitchFamily="34" charset="0"/>
              </a:rPr>
              <a:t>Requests for new equipment will only be due to legislative mandates or life/safety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820BB4-AF4D-B493-47D0-0F2340D93905}"/>
              </a:ext>
            </a:extLst>
          </p:cNvPr>
          <p:cNvSpPr/>
          <p:nvPr/>
        </p:nvSpPr>
        <p:spPr>
          <a:xfrm>
            <a:off x="1478788" y="4483452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3A9E77-EE1D-07B0-CE53-B1DC16C857CC}"/>
              </a:ext>
            </a:extLst>
          </p:cNvPr>
          <p:cNvSpPr/>
          <p:nvPr/>
        </p:nvSpPr>
        <p:spPr>
          <a:xfrm>
            <a:off x="1478788" y="3212459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0ACDB-EC73-4F8E-A580-59C8B8E0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EF0BF4-9C5C-49E1-8522-5757875DE4BB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7E7D2-B451-4FA5-ABA8-B55D58F1F1E3}"/>
              </a:ext>
            </a:extLst>
          </p:cNvPr>
          <p:cNvSpPr txBox="1"/>
          <p:nvPr/>
        </p:nvSpPr>
        <p:spPr>
          <a:xfrm>
            <a:off x="838200" y="309043"/>
            <a:ext cx="943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Britannic Bold" panose="020B0903060703020204" pitchFamily="34" charset="0"/>
              </a:rPr>
              <a:t>Budget Process and Timeline</a:t>
            </a:r>
            <a:endParaRPr lang="en-US">
              <a:latin typeface="Britannic Bold" panose="020B0903060703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6735E5-37E6-FAC9-48B6-F8A4BE7E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85138"/>
              </p:ext>
            </p:extLst>
          </p:nvPr>
        </p:nvGraphicFramePr>
        <p:xfrm>
          <a:off x="835063" y="1473171"/>
          <a:ext cx="10600389" cy="4820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566">
                  <a:extLst>
                    <a:ext uri="{9D8B030D-6E8A-4147-A177-3AD203B41FA5}">
                      <a16:colId xmlns:a16="http://schemas.microsoft.com/office/drawing/2014/main" val="3866607114"/>
                    </a:ext>
                  </a:extLst>
                </a:gridCol>
                <a:gridCol w="7090823">
                  <a:extLst>
                    <a:ext uri="{9D8B030D-6E8A-4147-A177-3AD203B41FA5}">
                      <a16:colId xmlns:a16="http://schemas.microsoft.com/office/drawing/2014/main" val="3066560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April 7th – April 8th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Budget Tip-Off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88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April 10th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Opens for Department Submission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979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April 11th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Training (Time &amp; Location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1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April 17th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Training (Time &amp; Location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98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April 24th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Training (Time &amp; Location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48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May 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Training (Time &amp; Location 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8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May 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Britannic Bold"/>
                        </a:rPr>
                        <a:t>OpenGov</a:t>
                      </a:r>
                      <a:r>
                        <a:rPr lang="en-US" dirty="0">
                          <a:latin typeface="Britannic Bold"/>
                        </a:rPr>
                        <a:t> 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4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June 23rd – June 25th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BET Presentations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6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August 6th – August 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ritannic Bold"/>
                        </a:rPr>
                        <a:t>Commissioners Court Work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1864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August 19th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First Presentation – FY2026 Proposed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12683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August 28th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Finalize Proposed Budget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52663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September 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Second Presentation – FY2026 Proposed 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7600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September 9th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Britannic Bold"/>
                        </a:rPr>
                        <a:t>Special Called Session for Tax Rate and FY2026 Budget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9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2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41F1CD-E977-0377-7FA4-C56799C6D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FD9AD5-D90C-4254-F359-778881CE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B42C3-AD36-4451-859D-5D42C1D53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80" b="218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3A4514-500A-5865-ACD5-BB13212FAEB6}"/>
              </a:ext>
            </a:extLst>
          </p:cNvPr>
          <p:cNvSpPr/>
          <p:nvPr/>
        </p:nvSpPr>
        <p:spPr>
          <a:xfrm>
            <a:off x="3048" y="235324"/>
            <a:ext cx="12188952" cy="68567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80146-FA9A-5C43-8A7A-25EFFD5C31F1}"/>
              </a:ext>
            </a:extLst>
          </p:cNvPr>
          <p:cNvSpPr txBox="1"/>
          <p:nvPr/>
        </p:nvSpPr>
        <p:spPr>
          <a:xfrm>
            <a:off x="838200" y="309043"/>
            <a:ext cx="10280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ritannic Bold" panose="020B0903060703020204" pitchFamily="34" charset="0"/>
              </a:rPr>
              <a:t>Department Responsibilities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73FD5-2F87-42DC-F6EB-465F0F47AE50}"/>
              </a:ext>
            </a:extLst>
          </p:cNvPr>
          <p:cNvSpPr/>
          <p:nvPr/>
        </p:nvSpPr>
        <p:spPr>
          <a:xfrm>
            <a:off x="1454531" y="1470309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04B75-433F-EFCD-FBE3-7F252E211145}"/>
              </a:ext>
            </a:extLst>
          </p:cNvPr>
          <p:cNvSpPr/>
          <p:nvPr/>
        </p:nvSpPr>
        <p:spPr>
          <a:xfrm>
            <a:off x="1441704" y="190596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D267E-5530-D129-8732-653B0004C305}"/>
              </a:ext>
            </a:extLst>
          </p:cNvPr>
          <p:cNvSpPr txBox="1"/>
          <p:nvPr/>
        </p:nvSpPr>
        <p:spPr>
          <a:xfrm>
            <a:off x="1803400" y="1314922"/>
            <a:ext cx="9436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Attend or request OpenGov Training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Complete FY26 submission by the deadline 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If requesting workforce optimization, include all relevant metrics, justification, and measurable cost savings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Provide travel planned for FY26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Plan for defunding of grants accordingly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Ask questions! Communication with your </a:t>
            </a:r>
            <a:r>
              <a:rPr lang="en-US" sz="2800" dirty="0">
                <a:latin typeface="Britannic Bold" panose="020B0903060703020204" pitchFamily="34" charset="0"/>
                <a:hlinkClick r:id="rId3"/>
              </a:rPr>
              <a:t>analyst</a:t>
            </a:r>
            <a:r>
              <a:rPr lang="en-US" sz="2800" dirty="0">
                <a:latin typeface="Britannic Bold" panose="020B0903060703020204" pitchFamily="34" charset="0"/>
              </a:rPr>
              <a:t> is KEY!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Visit our </a:t>
            </a:r>
            <a:r>
              <a:rPr lang="en-US" sz="2800" dirty="0">
                <a:latin typeface="Britannic Bold" panose="020B0903060703020204" pitchFamily="34" charset="0"/>
                <a:hlinkClick r:id="rId4"/>
              </a:rPr>
              <a:t>webpage</a:t>
            </a:r>
            <a:r>
              <a:rPr lang="en-US" sz="2800" dirty="0">
                <a:latin typeface="Britannic Bold" panose="020B0903060703020204" pitchFamily="34" charset="0"/>
              </a:rPr>
              <a:t>! This will be posted, along with other helpful information.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9FD94B-DC03-A805-A959-DED5C34EE10A}"/>
              </a:ext>
            </a:extLst>
          </p:cNvPr>
          <p:cNvSpPr/>
          <p:nvPr/>
        </p:nvSpPr>
        <p:spPr>
          <a:xfrm>
            <a:off x="1455674" y="3116580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A8652F-DF4C-CC55-C187-C658FCCEA963}"/>
              </a:ext>
            </a:extLst>
          </p:cNvPr>
          <p:cNvSpPr/>
          <p:nvPr/>
        </p:nvSpPr>
        <p:spPr>
          <a:xfrm>
            <a:off x="1450848" y="2320351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9BE2E-579F-E091-929F-A5B3FA4A6779}"/>
              </a:ext>
            </a:extLst>
          </p:cNvPr>
          <p:cNvSpPr/>
          <p:nvPr/>
        </p:nvSpPr>
        <p:spPr>
          <a:xfrm>
            <a:off x="1450848" y="356283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437E55-D52B-5116-FFE7-09CFC3CC73DE}"/>
              </a:ext>
            </a:extLst>
          </p:cNvPr>
          <p:cNvSpPr/>
          <p:nvPr/>
        </p:nvSpPr>
        <p:spPr>
          <a:xfrm>
            <a:off x="1450848" y="4052013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24A865-19D7-22EC-6823-F71796604932}"/>
              </a:ext>
            </a:extLst>
          </p:cNvPr>
          <p:cNvSpPr/>
          <p:nvPr/>
        </p:nvSpPr>
        <p:spPr>
          <a:xfrm>
            <a:off x="1441704" y="4528687"/>
            <a:ext cx="215900" cy="215900"/>
          </a:xfrm>
          <a:prstGeom prst="ellipse">
            <a:avLst/>
          </a:prstGeom>
          <a:solidFill>
            <a:srgbClr val="F7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6cd63c9-cc4a-4145-ab9e-7973ba57360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95460F49504478F34DA0F6AE2AE57" ma:contentTypeVersion="16" ma:contentTypeDescription="Create a new document." ma:contentTypeScope="" ma:versionID="505743cf32d500a88a6c9ac4f2171669">
  <xsd:schema xmlns:xsd="http://www.w3.org/2001/XMLSchema" xmlns:xs="http://www.w3.org/2001/XMLSchema" xmlns:p="http://schemas.microsoft.com/office/2006/metadata/properties" xmlns:ns3="fb75fbc8-a19e-4cc9-a4d1-3e651226eae5" xmlns:ns4="56cd63c9-cc4a-4145-ab9e-7973ba57360e" targetNamespace="http://schemas.microsoft.com/office/2006/metadata/properties" ma:root="true" ma:fieldsID="895fda81db82755eded5a4b5153a08fd" ns3:_="" ns4:_="">
    <xsd:import namespace="fb75fbc8-a19e-4cc9-a4d1-3e651226eae5"/>
    <xsd:import namespace="56cd63c9-cc4a-4145-ab9e-7973ba5736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5fbc8-a19e-4cc9-a4d1-3e651226ea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d63c9-cc4a-4145-ab9e-7973ba573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CC34F5-6C59-49F4-A009-F4690E6E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DE21F-511D-48F2-9A33-8A673EE6BDBD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56cd63c9-cc4a-4145-ab9e-7973ba57360e"/>
    <ds:schemaRef ds:uri="fb75fbc8-a19e-4cc9-a4d1-3e651226eae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590C17-46DB-446C-880B-9FBB15C6B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75fbc8-a19e-4cc9-a4d1-3e651226eae5"/>
    <ds:schemaRef ds:uri="56cd63c9-cc4a-4145-ab9e-7973ba573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adcfad-72f1-479c-b28f-52412e04014b}" enabled="0" method="" siteId="{51adcfad-72f1-479c-b28f-52412e04014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391</Words>
  <Application>Microsoft Office PowerPoint</Application>
  <PresentationFormat>Widescreen</PresentationFormat>
  <Paragraphs>83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Sanchez</dc:creator>
  <cp:lastModifiedBy>Wesley Lue</cp:lastModifiedBy>
  <cp:revision>90</cp:revision>
  <dcterms:created xsi:type="dcterms:W3CDTF">2024-03-04T16:44:20Z</dcterms:created>
  <dcterms:modified xsi:type="dcterms:W3CDTF">2025-04-07T22:17:49Z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0x010100DB195460F49504478F34DA0F6AE2AE57</vt:lpwstr>
  </property>
</Properties>
</file>