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84" r:id="rId3"/>
    <p:sldId id="261" r:id="rId4"/>
    <p:sldId id="260" r:id="rId5"/>
    <p:sldId id="262" r:id="rId6"/>
    <p:sldId id="263" r:id="rId7"/>
    <p:sldId id="264" r:id="rId8"/>
    <p:sldId id="265" r:id="rId9"/>
    <p:sldId id="266" r:id="rId10"/>
    <p:sldId id="258" r:id="rId11"/>
    <p:sldId id="259" r:id="rId12"/>
    <p:sldId id="285" r:id="rId13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993366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647" autoAdjust="0"/>
  </p:normalViewPr>
  <p:slideViewPr>
    <p:cSldViewPr>
      <p:cViewPr varScale="1">
        <p:scale>
          <a:sx n="79" d="100"/>
          <a:sy n="79" d="100"/>
        </p:scale>
        <p:origin x="-145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9FB54E-85D4-43F3-8F5C-0D8127438A91}" type="doc">
      <dgm:prSet loTypeId="urn:microsoft.com/office/officeart/2005/8/layout/radial1" loCatId="relationship" qsTypeId="urn:microsoft.com/office/officeart/2005/8/quickstyle/3d3" qsCatId="3D" csTypeId="urn:microsoft.com/office/officeart/2005/8/colors/accent1_2" csCatId="accent1" phldr="1"/>
      <dgm:spPr/>
    </dgm:pt>
    <dgm:pt modelId="{34DD18FF-2B9D-4005-9D4E-578A49C72ABE}">
      <dgm:prSet/>
      <dgm:spPr>
        <a:effectLst>
          <a:innerShdw blurRad="63500" dist="50800" dir="8100000">
            <a:prstClr val="black">
              <a:alpha val="50000"/>
            </a:prstClr>
          </a:innerShdw>
        </a:effectLst>
        <a:scene3d>
          <a:camera prst="orthographicFront"/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b="1" i="1" u="none" strike="noStrike" cap="none" normalizeH="0" baseline="0" dirty="0" smtClean="0">
              <a:ln/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rPr>
            <a:t>YOUTH FIRST!</a:t>
          </a:r>
          <a:endParaRPr kumimoji="0" lang="en-US" b="0" i="0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049C5522-3184-4B50-B1BB-0976E7F0F5C5}" type="parTrans" cxnId="{8889ACB4-F946-4B4B-9094-5879B5E683B6}">
      <dgm:prSet/>
      <dgm:spPr/>
      <dgm:t>
        <a:bodyPr/>
        <a:lstStyle/>
        <a:p>
          <a:endParaRPr lang="en-US"/>
        </a:p>
      </dgm:t>
    </dgm:pt>
    <dgm:pt modelId="{FEFDD17C-FE9D-416F-BDCA-67272ADA1D72}" type="sibTrans" cxnId="{8889ACB4-F946-4B4B-9094-5879B5E683B6}">
      <dgm:prSet/>
      <dgm:spPr/>
      <dgm:t>
        <a:bodyPr/>
        <a:lstStyle/>
        <a:p>
          <a:endParaRPr lang="en-US"/>
        </a:p>
      </dgm:t>
    </dgm:pt>
    <dgm:pt modelId="{889D47C8-1AEF-418C-8409-A1998A24F9D1}">
      <dgm:prSet custT="1"/>
      <dgm:spPr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127000" h="203200"/>
          <a:bevelB w="165100" h="254000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cap="none" normalizeH="0" baseline="0" dirty="0" smtClean="0">
              <a:ln/>
              <a:solidFill>
                <a:schemeClr val="bg1"/>
              </a:solidFill>
              <a:effectLst/>
              <a:latin typeface="Garamond" pitchFamily="18" charset="0"/>
            </a:rPr>
            <a:t>Reduce DMC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cap="none" normalizeH="0" baseline="0" dirty="0" smtClean="0">
              <a:ln/>
              <a:solidFill>
                <a:schemeClr val="bg1"/>
              </a:solidFill>
              <a:effectLst/>
              <a:latin typeface="Garamond" pitchFamily="18" charset="0"/>
            </a:rPr>
            <a:t>First Time Offender Programs</a:t>
          </a:r>
        </a:p>
      </dgm:t>
    </dgm:pt>
    <dgm:pt modelId="{FBF5D309-4847-438B-B384-FC767136F2D1}" type="parTrans" cxnId="{AA3A6BD9-025E-4C20-8494-38BD38080E18}">
      <dgm:prSet/>
      <dgm:spPr/>
      <dgm:t>
        <a:bodyPr/>
        <a:lstStyle/>
        <a:p>
          <a:endParaRPr lang="en-US"/>
        </a:p>
      </dgm:t>
    </dgm:pt>
    <dgm:pt modelId="{EABB2E18-6AF5-4619-9F60-8971B24B7BE5}" type="sibTrans" cxnId="{AA3A6BD9-025E-4C20-8494-38BD38080E18}">
      <dgm:prSet/>
      <dgm:spPr/>
      <dgm:t>
        <a:bodyPr/>
        <a:lstStyle/>
        <a:p>
          <a:endParaRPr lang="en-US"/>
        </a:p>
      </dgm:t>
    </dgm:pt>
    <dgm:pt modelId="{F941F889-3858-436E-A2A9-1B8567FE3624}">
      <dgm:prSet custT="1"/>
      <dgm:spPr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127000" h="203200"/>
          <a:bevelB w="165100" h="254000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cap="none" normalizeH="0" baseline="0" dirty="0" smtClean="0">
              <a:ln/>
              <a:effectLst/>
              <a:latin typeface="Garamond" pitchFamily="18" charset="0"/>
            </a:rPr>
            <a:t>Buy-In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cap="none" normalizeH="0" baseline="0" dirty="0" smtClean="0">
              <a:ln/>
              <a:effectLst/>
              <a:latin typeface="Garamond" pitchFamily="18" charset="0"/>
            </a:rPr>
            <a:t>Climate of Culture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cap="none" normalizeH="0" baseline="0" dirty="0" smtClean="0">
              <a:ln/>
              <a:effectLst/>
              <a:latin typeface="Garamond" pitchFamily="18" charset="0"/>
            </a:rPr>
            <a:t>Shift in Paradigm</a:t>
          </a:r>
        </a:p>
      </dgm:t>
    </dgm:pt>
    <dgm:pt modelId="{29A50549-3980-4066-92F0-454E08183852}" type="parTrans" cxnId="{3BBAD26D-4D0F-4097-B11C-F4BD4ECEE3F2}">
      <dgm:prSet/>
      <dgm:spPr/>
      <dgm:t>
        <a:bodyPr/>
        <a:lstStyle/>
        <a:p>
          <a:endParaRPr lang="en-US"/>
        </a:p>
      </dgm:t>
    </dgm:pt>
    <dgm:pt modelId="{68C0FF4B-7DFA-4F71-9930-70BAC53DF999}" type="sibTrans" cxnId="{3BBAD26D-4D0F-4097-B11C-F4BD4ECEE3F2}">
      <dgm:prSet/>
      <dgm:spPr/>
      <dgm:t>
        <a:bodyPr/>
        <a:lstStyle/>
        <a:p>
          <a:endParaRPr lang="en-US"/>
        </a:p>
      </dgm:t>
    </dgm:pt>
    <dgm:pt modelId="{F81DB7EA-EB36-4740-B5F8-59856C955ACF}">
      <dgm:prSet custT="1"/>
      <dgm:spPr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127000" h="203200"/>
          <a:bevelB w="165100" h="254000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cap="none" normalizeH="0" baseline="0" dirty="0" smtClean="0">
              <a:ln/>
              <a:effectLst/>
              <a:latin typeface="Garamond" pitchFamily="18" charset="0"/>
            </a:rPr>
            <a:t>Interns/Mentors/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cap="none" normalizeH="0" baseline="0" dirty="0" smtClean="0">
              <a:ln/>
              <a:effectLst/>
              <a:latin typeface="Garamond" pitchFamily="18" charset="0"/>
            </a:rPr>
            <a:t>Volunteer/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cap="none" normalizeH="0" baseline="0" dirty="0" smtClean="0">
              <a:ln/>
              <a:effectLst/>
              <a:latin typeface="Garamond" pitchFamily="18" charset="0"/>
            </a:rPr>
            <a:t>Bilingual Staff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en-US" sz="1300" b="1" i="0" u="none" strike="noStrike" cap="none" normalizeH="0" baseline="0" dirty="0" smtClean="0">
            <a:ln/>
            <a:effectLst/>
            <a:latin typeface="Garamond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cap="none" normalizeH="0" baseline="0" dirty="0" smtClean="0">
              <a:ln/>
              <a:effectLst/>
              <a:latin typeface="Garamond" pitchFamily="18" charset="0"/>
            </a:rPr>
            <a:t>Peer Advisory Council</a:t>
          </a:r>
        </a:p>
      </dgm:t>
    </dgm:pt>
    <dgm:pt modelId="{33F158F1-DBB2-4664-8677-A4763ED265D9}" type="parTrans" cxnId="{6DCDEC2D-16CA-4EEA-B84E-FB8FA8F24AF2}">
      <dgm:prSet/>
      <dgm:spPr/>
      <dgm:t>
        <a:bodyPr/>
        <a:lstStyle/>
        <a:p>
          <a:endParaRPr lang="en-US"/>
        </a:p>
      </dgm:t>
    </dgm:pt>
    <dgm:pt modelId="{0477C6D8-CB42-411E-8593-059F1DC48997}" type="sibTrans" cxnId="{6DCDEC2D-16CA-4EEA-B84E-FB8FA8F24AF2}">
      <dgm:prSet/>
      <dgm:spPr/>
      <dgm:t>
        <a:bodyPr/>
        <a:lstStyle/>
        <a:p>
          <a:endParaRPr lang="en-US"/>
        </a:p>
      </dgm:t>
    </dgm:pt>
    <dgm:pt modelId="{75992C89-56EF-49CE-8B29-06731E364ED3}">
      <dgm:prSet custT="1"/>
      <dgm:spPr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127000" h="203200"/>
          <a:bevelB w="165100" h="254000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cap="none" normalizeH="0" baseline="0" dirty="0" smtClean="0">
              <a:ln/>
              <a:effectLst/>
              <a:latin typeface="Garamond" pitchFamily="18" charset="0"/>
            </a:rPr>
            <a:t>Community Partners Program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cap="none" normalizeH="0" baseline="0" dirty="0" smtClean="0">
              <a:ln/>
              <a:effectLst/>
              <a:latin typeface="Garamond" pitchFamily="18" charset="0"/>
            </a:rPr>
            <a:t>Addressing Family Dynamics</a:t>
          </a:r>
          <a:endParaRPr kumimoji="0" lang="en-US" sz="1300" b="0" i="0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1EA054C9-85F8-4663-B355-9654BC104877}" type="parTrans" cxnId="{2636330D-ECF4-4AD2-8A2A-9EA295B1C572}">
      <dgm:prSet/>
      <dgm:spPr/>
      <dgm:t>
        <a:bodyPr/>
        <a:lstStyle/>
        <a:p>
          <a:endParaRPr lang="en-US"/>
        </a:p>
      </dgm:t>
    </dgm:pt>
    <dgm:pt modelId="{5578287D-6AEA-4BE6-B6A0-63C24868B8D0}" type="sibTrans" cxnId="{2636330D-ECF4-4AD2-8A2A-9EA295B1C572}">
      <dgm:prSet/>
      <dgm:spPr/>
      <dgm:t>
        <a:bodyPr/>
        <a:lstStyle/>
        <a:p>
          <a:endParaRPr lang="en-US"/>
        </a:p>
      </dgm:t>
    </dgm:pt>
    <dgm:pt modelId="{576B170A-61BC-4062-8C35-1A3264C0AF4A}">
      <dgm:prSet custT="1"/>
      <dgm:spPr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127000" h="203200"/>
          <a:bevelB w="165100" h="254000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cap="none" normalizeH="0" baseline="0" dirty="0" smtClean="0">
              <a:ln/>
              <a:effectLst/>
              <a:latin typeface="Garamond" pitchFamily="18" charset="0"/>
            </a:rPr>
            <a:t>Educational Advocacy Program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cap="none" normalizeH="0" baseline="0" dirty="0" smtClean="0">
              <a:ln/>
              <a:effectLst/>
              <a:latin typeface="Garamond" pitchFamily="18" charset="0"/>
            </a:rPr>
            <a:t>Evening Reporting Center </a:t>
          </a:r>
        </a:p>
      </dgm:t>
    </dgm:pt>
    <dgm:pt modelId="{94D9E126-C53C-4740-BDC0-044F70BCABE7}" type="parTrans" cxnId="{F9C53E46-16EE-48D2-B514-94C7B6F920C0}">
      <dgm:prSet/>
      <dgm:spPr/>
      <dgm:t>
        <a:bodyPr/>
        <a:lstStyle/>
        <a:p>
          <a:endParaRPr lang="en-US"/>
        </a:p>
      </dgm:t>
    </dgm:pt>
    <dgm:pt modelId="{4FB1D4D9-2A27-42D3-ADD3-3C25962217FA}" type="sibTrans" cxnId="{F9C53E46-16EE-48D2-B514-94C7B6F920C0}">
      <dgm:prSet/>
      <dgm:spPr/>
      <dgm:t>
        <a:bodyPr/>
        <a:lstStyle/>
        <a:p>
          <a:endParaRPr lang="en-US"/>
        </a:p>
      </dgm:t>
    </dgm:pt>
    <dgm:pt modelId="{9E63CDDE-6C82-4F39-BE2B-38526CB5539E}" type="pres">
      <dgm:prSet presAssocID="{5A9FB54E-85D4-43F3-8F5C-0D8127438A91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C1A5575-D180-4F45-B3B7-0068BEA5BCF2}" type="pres">
      <dgm:prSet presAssocID="{34DD18FF-2B9D-4005-9D4E-578A49C72ABE}" presName="centerShape" presStyleLbl="node0" presStyleIdx="0" presStyleCnt="1"/>
      <dgm:spPr/>
      <dgm:t>
        <a:bodyPr/>
        <a:lstStyle/>
        <a:p>
          <a:endParaRPr lang="en-US"/>
        </a:p>
      </dgm:t>
    </dgm:pt>
    <dgm:pt modelId="{5343077C-19DC-4FC7-B9F1-840EECFD3690}" type="pres">
      <dgm:prSet presAssocID="{FBF5D309-4847-438B-B384-FC767136F2D1}" presName="Name9" presStyleLbl="parChTrans1D2" presStyleIdx="0" presStyleCnt="5"/>
      <dgm:spPr/>
      <dgm:t>
        <a:bodyPr/>
        <a:lstStyle/>
        <a:p>
          <a:endParaRPr lang="en-US"/>
        </a:p>
      </dgm:t>
    </dgm:pt>
    <dgm:pt modelId="{7404EE84-07C9-4CA7-BF11-71ECEDFC222E}" type="pres">
      <dgm:prSet presAssocID="{FBF5D309-4847-438B-B384-FC767136F2D1}" presName="connTx" presStyleLbl="parChTrans1D2" presStyleIdx="0" presStyleCnt="5"/>
      <dgm:spPr/>
      <dgm:t>
        <a:bodyPr/>
        <a:lstStyle/>
        <a:p>
          <a:endParaRPr lang="en-US"/>
        </a:p>
      </dgm:t>
    </dgm:pt>
    <dgm:pt modelId="{4AA1734B-47AA-490E-9754-8F94D8E44B4C}" type="pres">
      <dgm:prSet presAssocID="{889D47C8-1AEF-418C-8409-A1998A24F9D1}" presName="node" presStyleLbl="node1" presStyleIdx="0" presStyleCnt="5" custScaleX="1172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A672F5-E58F-4461-8862-71361E187F53}" type="pres">
      <dgm:prSet presAssocID="{29A50549-3980-4066-92F0-454E08183852}" presName="Name9" presStyleLbl="parChTrans1D2" presStyleIdx="1" presStyleCnt="5"/>
      <dgm:spPr/>
      <dgm:t>
        <a:bodyPr/>
        <a:lstStyle/>
        <a:p>
          <a:endParaRPr lang="en-US"/>
        </a:p>
      </dgm:t>
    </dgm:pt>
    <dgm:pt modelId="{6E1961E4-26D1-4BC8-B066-0617C136363E}" type="pres">
      <dgm:prSet presAssocID="{29A50549-3980-4066-92F0-454E08183852}" presName="connTx" presStyleLbl="parChTrans1D2" presStyleIdx="1" presStyleCnt="5"/>
      <dgm:spPr/>
      <dgm:t>
        <a:bodyPr/>
        <a:lstStyle/>
        <a:p>
          <a:endParaRPr lang="en-US"/>
        </a:p>
      </dgm:t>
    </dgm:pt>
    <dgm:pt modelId="{960E0421-5CB8-43D7-A70C-F30133A60BFD}" type="pres">
      <dgm:prSet presAssocID="{F941F889-3858-436E-A2A9-1B8567FE3624}" presName="node" presStyleLbl="node1" presStyleIdx="1" presStyleCnt="5" custScaleX="1195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1CF10E-7922-4430-9AE2-96D83D7183CC}" type="pres">
      <dgm:prSet presAssocID="{33F158F1-DBB2-4664-8677-A4763ED265D9}" presName="Name9" presStyleLbl="parChTrans1D2" presStyleIdx="2" presStyleCnt="5"/>
      <dgm:spPr/>
      <dgm:t>
        <a:bodyPr/>
        <a:lstStyle/>
        <a:p>
          <a:endParaRPr lang="en-US"/>
        </a:p>
      </dgm:t>
    </dgm:pt>
    <dgm:pt modelId="{6DD3C862-7674-4A55-8DA4-190B1AB96191}" type="pres">
      <dgm:prSet presAssocID="{33F158F1-DBB2-4664-8677-A4763ED265D9}" presName="connTx" presStyleLbl="parChTrans1D2" presStyleIdx="2" presStyleCnt="5"/>
      <dgm:spPr/>
      <dgm:t>
        <a:bodyPr/>
        <a:lstStyle/>
        <a:p>
          <a:endParaRPr lang="en-US"/>
        </a:p>
      </dgm:t>
    </dgm:pt>
    <dgm:pt modelId="{E9805BB6-6CB2-4610-877E-074FA1C9320E}" type="pres">
      <dgm:prSet presAssocID="{F81DB7EA-EB36-4740-B5F8-59856C955ACF}" presName="node" presStyleLbl="node1" presStyleIdx="2" presStyleCnt="5" custScaleX="1172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ADA3A5-37F8-43B5-A549-6C0F1969FFC6}" type="pres">
      <dgm:prSet presAssocID="{1EA054C9-85F8-4663-B355-9654BC104877}" presName="Name9" presStyleLbl="parChTrans1D2" presStyleIdx="3" presStyleCnt="5"/>
      <dgm:spPr/>
      <dgm:t>
        <a:bodyPr/>
        <a:lstStyle/>
        <a:p>
          <a:endParaRPr lang="en-US"/>
        </a:p>
      </dgm:t>
    </dgm:pt>
    <dgm:pt modelId="{1700033F-D4B4-4F18-9F77-A7BBA9456D77}" type="pres">
      <dgm:prSet presAssocID="{1EA054C9-85F8-4663-B355-9654BC104877}" presName="connTx" presStyleLbl="parChTrans1D2" presStyleIdx="3" presStyleCnt="5"/>
      <dgm:spPr/>
      <dgm:t>
        <a:bodyPr/>
        <a:lstStyle/>
        <a:p>
          <a:endParaRPr lang="en-US"/>
        </a:p>
      </dgm:t>
    </dgm:pt>
    <dgm:pt modelId="{B4AA189D-8E96-4A59-B81B-0B0B2A668EAA}" type="pres">
      <dgm:prSet presAssocID="{75992C89-56EF-49CE-8B29-06731E364ED3}" presName="node" presStyleLbl="node1" presStyleIdx="3" presStyleCnt="5" custScaleX="1172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8455DC-4564-4D33-A9F6-A85317C56FF9}" type="pres">
      <dgm:prSet presAssocID="{94D9E126-C53C-4740-BDC0-044F70BCABE7}" presName="Name9" presStyleLbl="parChTrans1D2" presStyleIdx="4" presStyleCnt="5"/>
      <dgm:spPr/>
      <dgm:t>
        <a:bodyPr/>
        <a:lstStyle/>
        <a:p>
          <a:endParaRPr lang="en-US"/>
        </a:p>
      </dgm:t>
    </dgm:pt>
    <dgm:pt modelId="{788AC2A7-4C9E-4B00-ABCC-9D663DF8F8D7}" type="pres">
      <dgm:prSet presAssocID="{94D9E126-C53C-4740-BDC0-044F70BCABE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0A89D67B-DB69-4643-BE6A-DBC23F7AD209}" type="pres">
      <dgm:prSet presAssocID="{576B170A-61BC-4062-8C35-1A3264C0AF4A}" presName="node" presStyleLbl="node1" presStyleIdx="4" presStyleCnt="5" custScaleX="1172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AE76F0-1513-4E8B-984C-BDA4AD434BE3}" type="presOf" srcId="{75992C89-56EF-49CE-8B29-06731E364ED3}" destId="{B4AA189D-8E96-4A59-B81B-0B0B2A668EAA}" srcOrd="0" destOrd="0" presId="urn:microsoft.com/office/officeart/2005/8/layout/radial1"/>
    <dgm:cxn modelId="{BA96612A-0240-4031-841A-357A6915E255}" type="presOf" srcId="{29A50549-3980-4066-92F0-454E08183852}" destId="{65A672F5-E58F-4461-8862-71361E187F53}" srcOrd="0" destOrd="0" presId="urn:microsoft.com/office/officeart/2005/8/layout/radial1"/>
    <dgm:cxn modelId="{652C6000-19D0-4118-95BF-DD3FED9450D3}" type="presOf" srcId="{33F158F1-DBB2-4664-8677-A4763ED265D9}" destId="{331CF10E-7922-4430-9AE2-96D83D7183CC}" srcOrd="0" destOrd="0" presId="urn:microsoft.com/office/officeart/2005/8/layout/radial1"/>
    <dgm:cxn modelId="{D80FCE7C-3BE6-476E-87FE-37A2967CD8D3}" type="presOf" srcId="{5A9FB54E-85D4-43F3-8F5C-0D8127438A91}" destId="{9E63CDDE-6C82-4F39-BE2B-38526CB5539E}" srcOrd="0" destOrd="0" presId="urn:microsoft.com/office/officeart/2005/8/layout/radial1"/>
    <dgm:cxn modelId="{AA3A6BD9-025E-4C20-8494-38BD38080E18}" srcId="{34DD18FF-2B9D-4005-9D4E-578A49C72ABE}" destId="{889D47C8-1AEF-418C-8409-A1998A24F9D1}" srcOrd="0" destOrd="0" parTransId="{FBF5D309-4847-438B-B384-FC767136F2D1}" sibTransId="{EABB2E18-6AF5-4619-9F60-8971B24B7BE5}"/>
    <dgm:cxn modelId="{6DCDEC2D-16CA-4EEA-B84E-FB8FA8F24AF2}" srcId="{34DD18FF-2B9D-4005-9D4E-578A49C72ABE}" destId="{F81DB7EA-EB36-4740-B5F8-59856C955ACF}" srcOrd="2" destOrd="0" parTransId="{33F158F1-DBB2-4664-8677-A4763ED265D9}" sibTransId="{0477C6D8-CB42-411E-8593-059F1DC48997}"/>
    <dgm:cxn modelId="{70FA5D7D-AD73-49C2-BA3B-DEBF1DE1CA46}" type="presOf" srcId="{94D9E126-C53C-4740-BDC0-044F70BCABE7}" destId="{788AC2A7-4C9E-4B00-ABCC-9D663DF8F8D7}" srcOrd="1" destOrd="0" presId="urn:microsoft.com/office/officeart/2005/8/layout/radial1"/>
    <dgm:cxn modelId="{2636330D-ECF4-4AD2-8A2A-9EA295B1C572}" srcId="{34DD18FF-2B9D-4005-9D4E-578A49C72ABE}" destId="{75992C89-56EF-49CE-8B29-06731E364ED3}" srcOrd="3" destOrd="0" parTransId="{1EA054C9-85F8-4663-B355-9654BC104877}" sibTransId="{5578287D-6AEA-4BE6-B6A0-63C24868B8D0}"/>
    <dgm:cxn modelId="{5562C719-7E82-47A3-B48A-8B4492AECDDF}" type="presOf" srcId="{1EA054C9-85F8-4663-B355-9654BC104877}" destId="{1700033F-D4B4-4F18-9F77-A7BBA9456D77}" srcOrd="1" destOrd="0" presId="urn:microsoft.com/office/officeart/2005/8/layout/radial1"/>
    <dgm:cxn modelId="{8B1FB58B-7DCD-4A11-81EE-4AA80A2FA07E}" type="presOf" srcId="{576B170A-61BC-4062-8C35-1A3264C0AF4A}" destId="{0A89D67B-DB69-4643-BE6A-DBC23F7AD209}" srcOrd="0" destOrd="0" presId="urn:microsoft.com/office/officeart/2005/8/layout/radial1"/>
    <dgm:cxn modelId="{966BB973-ACCB-4C88-9D66-0587B9A6F68E}" type="presOf" srcId="{F941F889-3858-436E-A2A9-1B8567FE3624}" destId="{960E0421-5CB8-43D7-A70C-F30133A60BFD}" srcOrd="0" destOrd="0" presId="urn:microsoft.com/office/officeart/2005/8/layout/radial1"/>
    <dgm:cxn modelId="{712A1B36-D5F7-4226-B5A7-E7B49623F916}" type="presOf" srcId="{1EA054C9-85F8-4663-B355-9654BC104877}" destId="{25ADA3A5-37F8-43B5-A549-6C0F1969FFC6}" srcOrd="0" destOrd="0" presId="urn:microsoft.com/office/officeart/2005/8/layout/radial1"/>
    <dgm:cxn modelId="{F9C53E46-16EE-48D2-B514-94C7B6F920C0}" srcId="{34DD18FF-2B9D-4005-9D4E-578A49C72ABE}" destId="{576B170A-61BC-4062-8C35-1A3264C0AF4A}" srcOrd="4" destOrd="0" parTransId="{94D9E126-C53C-4740-BDC0-044F70BCABE7}" sibTransId="{4FB1D4D9-2A27-42D3-ADD3-3C25962217FA}"/>
    <dgm:cxn modelId="{8F134F57-4C26-4D71-8009-35CEC84788C3}" type="presOf" srcId="{FBF5D309-4847-438B-B384-FC767136F2D1}" destId="{7404EE84-07C9-4CA7-BF11-71ECEDFC222E}" srcOrd="1" destOrd="0" presId="urn:microsoft.com/office/officeart/2005/8/layout/radial1"/>
    <dgm:cxn modelId="{280E326A-2293-4CCE-A977-82857404D3DF}" type="presOf" srcId="{94D9E126-C53C-4740-BDC0-044F70BCABE7}" destId="{498455DC-4564-4D33-A9F6-A85317C56FF9}" srcOrd="0" destOrd="0" presId="urn:microsoft.com/office/officeart/2005/8/layout/radial1"/>
    <dgm:cxn modelId="{3BBAD26D-4D0F-4097-B11C-F4BD4ECEE3F2}" srcId="{34DD18FF-2B9D-4005-9D4E-578A49C72ABE}" destId="{F941F889-3858-436E-A2A9-1B8567FE3624}" srcOrd="1" destOrd="0" parTransId="{29A50549-3980-4066-92F0-454E08183852}" sibTransId="{68C0FF4B-7DFA-4F71-9930-70BAC53DF999}"/>
    <dgm:cxn modelId="{8889ACB4-F946-4B4B-9094-5879B5E683B6}" srcId="{5A9FB54E-85D4-43F3-8F5C-0D8127438A91}" destId="{34DD18FF-2B9D-4005-9D4E-578A49C72ABE}" srcOrd="0" destOrd="0" parTransId="{049C5522-3184-4B50-B1BB-0976E7F0F5C5}" sibTransId="{FEFDD17C-FE9D-416F-BDCA-67272ADA1D72}"/>
    <dgm:cxn modelId="{0C2B4F1E-ADE8-45CF-8D6C-FBA3E8F1125D}" type="presOf" srcId="{889D47C8-1AEF-418C-8409-A1998A24F9D1}" destId="{4AA1734B-47AA-490E-9754-8F94D8E44B4C}" srcOrd="0" destOrd="0" presId="urn:microsoft.com/office/officeart/2005/8/layout/radial1"/>
    <dgm:cxn modelId="{4C84E534-41A3-4FBA-9E83-D730A63E905A}" type="presOf" srcId="{33F158F1-DBB2-4664-8677-A4763ED265D9}" destId="{6DD3C862-7674-4A55-8DA4-190B1AB96191}" srcOrd="1" destOrd="0" presId="urn:microsoft.com/office/officeart/2005/8/layout/radial1"/>
    <dgm:cxn modelId="{48BE7383-B75A-4504-A198-70F0479DE100}" type="presOf" srcId="{F81DB7EA-EB36-4740-B5F8-59856C955ACF}" destId="{E9805BB6-6CB2-4610-877E-074FA1C9320E}" srcOrd="0" destOrd="0" presId="urn:microsoft.com/office/officeart/2005/8/layout/radial1"/>
    <dgm:cxn modelId="{36E3CC37-67C5-42F0-8717-8400EEE39409}" type="presOf" srcId="{34DD18FF-2B9D-4005-9D4E-578A49C72ABE}" destId="{6C1A5575-D180-4F45-B3B7-0068BEA5BCF2}" srcOrd="0" destOrd="0" presId="urn:microsoft.com/office/officeart/2005/8/layout/radial1"/>
    <dgm:cxn modelId="{DE11A470-77AE-4943-9F8D-8F2F37EBBEE6}" type="presOf" srcId="{FBF5D309-4847-438B-B384-FC767136F2D1}" destId="{5343077C-19DC-4FC7-B9F1-840EECFD3690}" srcOrd="0" destOrd="0" presId="urn:microsoft.com/office/officeart/2005/8/layout/radial1"/>
    <dgm:cxn modelId="{BF537FA3-08A4-4474-81AE-3E39643E29A9}" type="presOf" srcId="{29A50549-3980-4066-92F0-454E08183852}" destId="{6E1961E4-26D1-4BC8-B066-0617C136363E}" srcOrd="1" destOrd="0" presId="urn:microsoft.com/office/officeart/2005/8/layout/radial1"/>
    <dgm:cxn modelId="{9247D407-BB01-4B9F-824C-B6E1C23D6111}" type="presParOf" srcId="{9E63CDDE-6C82-4F39-BE2B-38526CB5539E}" destId="{6C1A5575-D180-4F45-B3B7-0068BEA5BCF2}" srcOrd="0" destOrd="0" presId="urn:microsoft.com/office/officeart/2005/8/layout/radial1"/>
    <dgm:cxn modelId="{3C1E9CD3-B352-4CD4-9C76-9467B31DB3EC}" type="presParOf" srcId="{9E63CDDE-6C82-4F39-BE2B-38526CB5539E}" destId="{5343077C-19DC-4FC7-B9F1-840EECFD3690}" srcOrd="1" destOrd="0" presId="urn:microsoft.com/office/officeart/2005/8/layout/radial1"/>
    <dgm:cxn modelId="{B6416D8E-A64D-4AAB-9D6D-F31B689BC5B6}" type="presParOf" srcId="{5343077C-19DC-4FC7-B9F1-840EECFD3690}" destId="{7404EE84-07C9-4CA7-BF11-71ECEDFC222E}" srcOrd="0" destOrd="0" presId="urn:microsoft.com/office/officeart/2005/8/layout/radial1"/>
    <dgm:cxn modelId="{3B9899DE-8140-44BE-9070-437A162795B1}" type="presParOf" srcId="{9E63CDDE-6C82-4F39-BE2B-38526CB5539E}" destId="{4AA1734B-47AA-490E-9754-8F94D8E44B4C}" srcOrd="2" destOrd="0" presId="urn:microsoft.com/office/officeart/2005/8/layout/radial1"/>
    <dgm:cxn modelId="{8AD8CFAE-5819-4FCA-B0E8-AEE1EE863A88}" type="presParOf" srcId="{9E63CDDE-6C82-4F39-BE2B-38526CB5539E}" destId="{65A672F5-E58F-4461-8862-71361E187F53}" srcOrd="3" destOrd="0" presId="urn:microsoft.com/office/officeart/2005/8/layout/radial1"/>
    <dgm:cxn modelId="{3A729182-FE5B-45CA-8875-ED3A150662F2}" type="presParOf" srcId="{65A672F5-E58F-4461-8862-71361E187F53}" destId="{6E1961E4-26D1-4BC8-B066-0617C136363E}" srcOrd="0" destOrd="0" presId="urn:microsoft.com/office/officeart/2005/8/layout/radial1"/>
    <dgm:cxn modelId="{23DA5032-3647-4948-96EA-79D66F34A56B}" type="presParOf" srcId="{9E63CDDE-6C82-4F39-BE2B-38526CB5539E}" destId="{960E0421-5CB8-43D7-A70C-F30133A60BFD}" srcOrd="4" destOrd="0" presId="urn:microsoft.com/office/officeart/2005/8/layout/radial1"/>
    <dgm:cxn modelId="{C888E2E2-D4D2-421B-938F-698EAA480AF4}" type="presParOf" srcId="{9E63CDDE-6C82-4F39-BE2B-38526CB5539E}" destId="{331CF10E-7922-4430-9AE2-96D83D7183CC}" srcOrd="5" destOrd="0" presId="urn:microsoft.com/office/officeart/2005/8/layout/radial1"/>
    <dgm:cxn modelId="{ED622737-4D3A-4177-9F48-B697A52A1BCD}" type="presParOf" srcId="{331CF10E-7922-4430-9AE2-96D83D7183CC}" destId="{6DD3C862-7674-4A55-8DA4-190B1AB96191}" srcOrd="0" destOrd="0" presId="urn:microsoft.com/office/officeart/2005/8/layout/radial1"/>
    <dgm:cxn modelId="{02E97290-121B-49A0-8A0D-CB2FB6A45D3D}" type="presParOf" srcId="{9E63CDDE-6C82-4F39-BE2B-38526CB5539E}" destId="{E9805BB6-6CB2-4610-877E-074FA1C9320E}" srcOrd="6" destOrd="0" presId="urn:microsoft.com/office/officeart/2005/8/layout/radial1"/>
    <dgm:cxn modelId="{2C8C7931-AC53-4F08-9376-E4E33E7A329C}" type="presParOf" srcId="{9E63CDDE-6C82-4F39-BE2B-38526CB5539E}" destId="{25ADA3A5-37F8-43B5-A549-6C0F1969FFC6}" srcOrd="7" destOrd="0" presId="urn:microsoft.com/office/officeart/2005/8/layout/radial1"/>
    <dgm:cxn modelId="{88734BA6-22E2-4125-97A6-33F900222EE8}" type="presParOf" srcId="{25ADA3A5-37F8-43B5-A549-6C0F1969FFC6}" destId="{1700033F-D4B4-4F18-9F77-A7BBA9456D77}" srcOrd="0" destOrd="0" presId="urn:microsoft.com/office/officeart/2005/8/layout/radial1"/>
    <dgm:cxn modelId="{370F78A6-036B-4C27-B32F-C74536468E10}" type="presParOf" srcId="{9E63CDDE-6C82-4F39-BE2B-38526CB5539E}" destId="{B4AA189D-8E96-4A59-B81B-0B0B2A668EAA}" srcOrd="8" destOrd="0" presId="urn:microsoft.com/office/officeart/2005/8/layout/radial1"/>
    <dgm:cxn modelId="{33221EAA-4C26-4A28-81D3-96FE055DADE4}" type="presParOf" srcId="{9E63CDDE-6C82-4F39-BE2B-38526CB5539E}" destId="{498455DC-4564-4D33-A9F6-A85317C56FF9}" srcOrd="9" destOrd="0" presId="urn:microsoft.com/office/officeart/2005/8/layout/radial1"/>
    <dgm:cxn modelId="{F12DEF97-17FE-4C1D-A4FF-14586E7D29D8}" type="presParOf" srcId="{498455DC-4564-4D33-A9F6-A85317C56FF9}" destId="{788AC2A7-4C9E-4B00-ABCC-9D663DF8F8D7}" srcOrd="0" destOrd="0" presId="urn:microsoft.com/office/officeart/2005/8/layout/radial1"/>
    <dgm:cxn modelId="{41F56DD4-4E6A-4DF1-A440-44D63C3794C7}" type="presParOf" srcId="{9E63CDDE-6C82-4F39-BE2B-38526CB5539E}" destId="{0A89D67B-DB69-4643-BE6A-DBC23F7AD209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1A5575-D180-4F45-B3B7-0068BEA5BCF2}">
      <dsp:nvSpPr>
        <dsp:cNvPr id="0" name=""/>
        <dsp:cNvSpPr/>
      </dsp:nvSpPr>
      <dsp:spPr>
        <a:xfrm>
          <a:off x="2215403" y="2862892"/>
          <a:ext cx="1777550" cy="17775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63500" dist="50800" dir="8100000">
            <a:prstClr val="black">
              <a:alpha val="50000"/>
            </a:prstClr>
          </a:innerShdw>
        </a:effectLst>
        <a:scene3d>
          <a:camera prst="orthographicFront"/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2600" b="1" i="1" u="none" strike="noStrike" kern="1200" cap="none" normalizeH="0" baseline="0" dirty="0" smtClean="0">
              <a:ln/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</a:rPr>
            <a:t>YOUTH FIRST!</a:t>
          </a:r>
          <a:endParaRPr kumimoji="0" lang="en-US" sz="2600" b="0" i="0" u="none" strike="noStrike" kern="1200" cap="none" normalizeH="0" baseline="0" dirty="0" smtClean="0">
            <a:ln/>
            <a:effectLst/>
            <a:latin typeface="Arial" pitchFamily="34" charset="0"/>
          </a:endParaRPr>
        </a:p>
      </dsp:txBody>
      <dsp:txXfrm>
        <a:off x="2215403" y="2862892"/>
        <a:ext cx="1777550" cy="1777550"/>
      </dsp:txXfrm>
    </dsp:sp>
    <dsp:sp modelId="{5343077C-19DC-4FC7-B9F1-840EECFD3690}">
      <dsp:nvSpPr>
        <dsp:cNvPr id="0" name=""/>
        <dsp:cNvSpPr/>
      </dsp:nvSpPr>
      <dsp:spPr>
        <a:xfrm rot="16200000">
          <a:off x="2835427" y="2568459"/>
          <a:ext cx="537502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537502" y="256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6200000">
        <a:off x="3090741" y="2580703"/>
        <a:ext cx="26875" cy="26875"/>
      </dsp:txXfrm>
    </dsp:sp>
    <dsp:sp modelId="{4AA1734B-47AA-490E-9754-8F94D8E44B4C}">
      <dsp:nvSpPr>
        <dsp:cNvPr id="0" name=""/>
        <dsp:cNvSpPr/>
      </dsp:nvSpPr>
      <dsp:spPr>
        <a:xfrm>
          <a:off x="2062454" y="547840"/>
          <a:ext cx="2083448" cy="17775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1270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kern="1200" cap="none" normalizeH="0" baseline="0" dirty="0" smtClean="0">
              <a:ln/>
              <a:solidFill>
                <a:schemeClr val="bg1"/>
              </a:solidFill>
              <a:effectLst/>
              <a:latin typeface="Garamond" pitchFamily="18" charset="0"/>
            </a:rPr>
            <a:t>Reduce DMC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kern="1200" cap="none" normalizeH="0" baseline="0" dirty="0" smtClean="0">
              <a:ln/>
              <a:solidFill>
                <a:schemeClr val="bg1"/>
              </a:solidFill>
              <a:effectLst/>
              <a:latin typeface="Garamond" pitchFamily="18" charset="0"/>
            </a:rPr>
            <a:t>First Time Offender Programs</a:t>
          </a:r>
        </a:p>
      </dsp:txBody>
      <dsp:txXfrm>
        <a:off x="2062454" y="547840"/>
        <a:ext cx="2083448" cy="1777550"/>
      </dsp:txXfrm>
    </dsp:sp>
    <dsp:sp modelId="{65A672F5-E58F-4461-8862-71361E187F53}">
      <dsp:nvSpPr>
        <dsp:cNvPr id="0" name=""/>
        <dsp:cNvSpPr/>
      </dsp:nvSpPr>
      <dsp:spPr>
        <a:xfrm rot="20520000">
          <a:off x="3940039" y="3391897"/>
          <a:ext cx="384715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384715" y="256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0520000">
        <a:off x="4122778" y="3407961"/>
        <a:ext cx="19235" cy="19235"/>
      </dsp:txXfrm>
    </dsp:sp>
    <dsp:sp modelId="{960E0421-5CB8-43D7-A70C-F30133A60BFD}">
      <dsp:nvSpPr>
        <dsp:cNvPr id="0" name=""/>
        <dsp:cNvSpPr/>
      </dsp:nvSpPr>
      <dsp:spPr>
        <a:xfrm>
          <a:off x="4243206" y="2147501"/>
          <a:ext cx="2125434" cy="17775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1270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kern="1200" cap="none" normalizeH="0" baseline="0" dirty="0" smtClean="0">
              <a:ln/>
              <a:effectLst/>
              <a:latin typeface="Garamond" pitchFamily="18" charset="0"/>
            </a:rPr>
            <a:t>Buy-In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kern="1200" cap="none" normalizeH="0" baseline="0" dirty="0" smtClean="0">
              <a:ln/>
              <a:effectLst/>
              <a:latin typeface="Garamond" pitchFamily="18" charset="0"/>
            </a:rPr>
            <a:t>Climate of Culture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kern="1200" cap="none" normalizeH="0" baseline="0" dirty="0" smtClean="0">
              <a:ln/>
              <a:effectLst/>
              <a:latin typeface="Garamond" pitchFamily="18" charset="0"/>
            </a:rPr>
            <a:t>Shift in Paradigm</a:t>
          </a:r>
        </a:p>
      </dsp:txBody>
      <dsp:txXfrm>
        <a:off x="4243206" y="2147501"/>
        <a:ext cx="2125434" cy="1777550"/>
      </dsp:txXfrm>
    </dsp:sp>
    <dsp:sp modelId="{331CF10E-7922-4430-9AE2-96D83D7183CC}">
      <dsp:nvSpPr>
        <dsp:cNvPr id="0" name=""/>
        <dsp:cNvSpPr/>
      </dsp:nvSpPr>
      <dsp:spPr>
        <a:xfrm rot="3240000">
          <a:off x="3525073" y="4644252"/>
          <a:ext cx="492531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492531" y="256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3240000">
        <a:off x="3759025" y="4657621"/>
        <a:ext cx="24626" cy="24626"/>
      </dsp:txXfrm>
    </dsp:sp>
    <dsp:sp modelId="{E9805BB6-6CB2-4610-877E-074FA1C9320E}">
      <dsp:nvSpPr>
        <dsp:cNvPr id="0" name=""/>
        <dsp:cNvSpPr/>
      </dsp:nvSpPr>
      <dsp:spPr>
        <a:xfrm>
          <a:off x="3423207" y="4735808"/>
          <a:ext cx="2083448" cy="17775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1270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kern="1200" cap="none" normalizeH="0" baseline="0" dirty="0" smtClean="0">
              <a:ln/>
              <a:effectLst/>
              <a:latin typeface="Garamond" pitchFamily="18" charset="0"/>
            </a:rPr>
            <a:t>Interns/Mentors/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kern="1200" cap="none" normalizeH="0" baseline="0" dirty="0" smtClean="0">
              <a:ln/>
              <a:effectLst/>
              <a:latin typeface="Garamond" pitchFamily="18" charset="0"/>
            </a:rPr>
            <a:t>Volunteer/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kern="1200" cap="none" normalizeH="0" baseline="0" dirty="0" smtClean="0">
              <a:ln/>
              <a:effectLst/>
              <a:latin typeface="Garamond" pitchFamily="18" charset="0"/>
            </a:rPr>
            <a:t>Bilingual Staff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en-US" sz="1300" b="1" i="0" u="none" strike="noStrike" kern="1200" cap="none" normalizeH="0" baseline="0" dirty="0" smtClean="0">
            <a:ln/>
            <a:effectLst/>
            <a:latin typeface="Garamond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kern="1200" cap="none" normalizeH="0" baseline="0" dirty="0" smtClean="0">
              <a:ln/>
              <a:effectLst/>
              <a:latin typeface="Garamond" pitchFamily="18" charset="0"/>
            </a:rPr>
            <a:t>Peer Advisory Council</a:t>
          </a:r>
        </a:p>
      </dsp:txBody>
      <dsp:txXfrm>
        <a:off x="3423207" y="4735808"/>
        <a:ext cx="2083448" cy="1777550"/>
      </dsp:txXfrm>
    </dsp:sp>
    <dsp:sp modelId="{25ADA3A5-37F8-43B5-A549-6C0F1969FFC6}">
      <dsp:nvSpPr>
        <dsp:cNvPr id="0" name=""/>
        <dsp:cNvSpPr/>
      </dsp:nvSpPr>
      <dsp:spPr>
        <a:xfrm rot="7560000">
          <a:off x="2190752" y="4644252"/>
          <a:ext cx="492531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492531" y="256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7560000">
        <a:off x="2424705" y="4657621"/>
        <a:ext cx="24626" cy="24626"/>
      </dsp:txXfrm>
    </dsp:sp>
    <dsp:sp modelId="{B4AA189D-8E96-4A59-B81B-0B0B2A668EAA}">
      <dsp:nvSpPr>
        <dsp:cNvPr id="0" name=""/>
        <dsp:cNvSpPr/>
      </dsp:nvSpPr>
      <dsp:spPr>
        <a:xfrm>
          <a:off x="701700" y="4735808"/>
          <a:ext cx="2083448" cy="17775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1270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kern="1200" cap="none" normalizeH="0" baseline="0" dirty="0" smtClean="0">
              <a:ln/>
              <a:effectLst/>
              <a:latin typeface="Garamond" pitchFamily="18" charset="0"/>
            </a:rPr>
            <a:t>Community Partners Program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kern="1200" cap="none" normalizeH="0" baseline="0" dirty="0" smtClean="0">
              <a:ln/>
              <a:effectLst/>
              <a:latin typeface="Garamond" pitchFamily="18" charset="0"/>
            </a:rPr>
            <a:t>Addressing Family Dynamics</a:t>
          </a:r>
          <a:endParaRPr kumimoji="0" lang="en-US" sz="1300" b="0" i="0" u="none" strike="noStrike" kern="1200" cap="none" normalizeH="0" baseline="0" dirty="0" smtClean="0">
            <a:ln/>
            <a:effectLst/>
            <a:latin typeface="Arial" pitchFamily="34" charset="0"/>
          </a:endParaRPr>
        </a:p>
      </dsp:txBody>
      <dsp:txXfrm>
        <a:off x="701700" y="4735808"/>
        <a:ext cx="2083448" cy="1777550"/>
      </dsp:txXfrm>
    </dsp:sp>
    <dsp:sp modelId="{498455DC-4564-4D33-A9F6-A85317C56FF9}">
      <dsp:nvSpPr>
        <dsp:cNvPr id="0" name=""/>
        <dsp:cNvSpPr/>
      </dsp:nvSpPr>
      <dsp:spPr>
        <a:xfrm rot="11880000">
          <a:off x="1866095" y="3389124"/>
          <a:ext cx="402661" cy="51363"/>
        </a:xfrm>
        <a:custGeom>
          <a:avLst/>
          <a:gdLst/>
          <a:ahLst/>
          <a:cxnLst/>
          <a:rect l="0" t="0" r="0" b="0"/>
          <a:pathLst>
            <a:path>
              <a:moveTo>
                <a:pt x="0" y="25681"/>
              </a:moveTo>
              <a:lnTo>
                <a:pt x="402661" y="256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1880000">
        <a:off x="2057359" y="3404739"/>
        <a:ext cx="20133" cy="20133"/>
      </dsp:txXfrm>
    </dsp:sp>
    <dsp:sp modelId="{0A89D67B-DB69-4643-BE6A-DBC23F7AD209}">
      <dsp:nvSpPr>
        <dsp:cNvPr id="0" name=""/>
        <dsp:cNvSpPr/>
      </dsp:nvSpPr>
      <dsp:spPr>
        <a:xfrm>
          <a:off x="-139291" y="2147501"/>
          <a:ext cx="2083448" cy="17775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1270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kern="1200" cap="none" normalizeH="0" baseline="0" dirty="0" smtClean="0">
              <a:ln/>
              <a:effectLst/>
              <a:latin typeface="Garamond" pitchFamily="18" charset="0"/>
            </a:rPr>
            <a:t>Educational Advocacy Program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ts val="100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kern="1200" cap="none" normalizeH="0" baseline="0" dirty="0" smtClean="0">
              <a:ln/>
              <a:effectLst/>
              <a:latin typeface="Garamond" pitchFamily="18" charset="0"/>
            </a:rPr>
            <a:t>Evening Reporting Center </a:t>
          </a:r>
        </a:p>
      </dsp:txBody>
      <dsp:txXfrm>
        <a:off x="-139291" y="2147501"/>
        <a:ext cx="2083448" cy="1777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820"/>
          </a:xfrm>
          <a:prstGeom prst="rect">
            <a:avLst/>
          </a:prstGeom>
        </p:spPr>
        <p:txBody>
          <a:bodyPr vert="horz" lIns="93965" tIns="46984" rIns="93965" bIns="469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1"/>
            <a:ext cx="3037840" cy="464820"/>
          </a:xfrm>
          <a:prstGeom prst="rect">
            <a:avLst/>
          </a:prstGeom>
        </p:spPr>
        <p:txBody>
          <a:bodyPr vert="horz" lIns="93965" tIns="46984" rIns="93965" bIns="46984" rtlCol="0"/>
          <a:lstStyle>
            <a:lvl1pPr algn="r">
              <a:defRPr sz="1200"/>
            </a:lvl1pPr>
          </a:lstStyle>
          <a:p>
            <a:fld id="{C59F8889-A87B-4923-8A37-C61EF9D0DFF5}" type="datetimeFigureOut">
              <a:rPr lang="en-US" smtClean="0"/>
              <a:pPr/>
              <a:t>9/19/2011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8688" y="698500"/>
            <a:ext cx="26130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65" tIns="46984" rIns="93965" bIns="469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965" tIns="46984" rIns="93965" bIns="4698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965" tIns="46984" rIns="93965" bIns="469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7"/>
            <a:ext cx="3037840" cy="464820"/>
          </a:xfrm>
          <a:prstGeom prst="rect">
            <a:avLst/>
          </a:prstGeom>
        </p:spPr>
        <p:txBody>
          <a:bodyPr vert="horz" lIns="93965" tIns="46984" rIns="93965" bIns="46984" rtlCol="0" anchor="b"/>
          <a:lstStyle>
            <a:lvl1pPr algn="r">
              <a:defRPr sz="1200"/>
            </a:lvl1pPr>
          </a:lstStyle>
          <a:p>
            <a:fld id="{62AD6A47-3E21-413A-9A7E-C077D9762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6218863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14350" y="2336804"/>
            <a:ext cx="5829300" cy="243968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824" y="6604001"/>
            <a:ext cx="6860824" cy="2549451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38367F-32E9-4EA1-911D-D2CF76934C8E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31B901-40E0-4B92-934B-B4B770C903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75107"/>
            <a:ext cx="6172200" cy="584809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CF1667-0F37-41A9-BACF-C86413711B07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1B901-40E0-4B92-934B-B4B770C903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33011" y="366189"/>
            <a:ext cx="1333103" cy="745701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A49F32-432E-4A98-A874-7BF74223E8FB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1B901-40E0-4B92-934B-B4B770C903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EB921F-3B37-4182-A570-C7EE652BD8F7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1B901-40E0-4B92-934B-B4B770C903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69A6CD-FFF5-48AC-B6D2-DEA96CF98726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1B901-40E0-4B92-934B-B4B770C903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2727510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2587698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975106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975106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C2A768-647D-486B-BA8A-B7D51D17F97A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1B901-40E0-4B92-934B-B4B770C903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71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1" y="1925727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1925727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8E16D6-FAE5-41BB-8BA0-4E0B6C70B7E6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1B901-40E0-4B92-934B-B4B770C903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97C80-6191-4793-8E6D-4693BBABD385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1B901-40E0-4B92-934B-B4B770C903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9ACC7A-7B54-40A5-AD05-10359A5C7AA9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1B901-40E0-4B92-934B-B4B770C903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45274" y="8543925"/>
            <a:ext cx="1440180" cy="487680"/>
          </a:xfrm>
        </p:spPr>
        <p:txBody>
          <a:bodyPr/>
          <a:lstStyle>
            <a:extLst/>
          </a:lstStyle>
          <a:p>
            <a:fld id="{35DD531E-C6C4-46C4-8562-70C6C5E378E0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1B901-40E0-4B92-934B-B4B770C903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5924" y="7257871"/>
            <a:ext cx="5372100" cy="864309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5A9DE9-53F8-4053-AB20-31F987A8215E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5055" y="8543928"/>
            <a:ext cx="1763011" cy="4868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31B901-40E0-4B92-934B-B4B770C903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6486831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74455" y="7926583"/>
            <a:ext cx="3705468" cy="12281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364288" y="7918681"/>
            <a:ext cx="2767838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4532" y="7721672"/>
            <a:ext cx="2551736" cy="1441157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6928" y="7716986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6498084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6358272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374455" y="7926583"/>
            <a:ext cx="3705468" cy="12281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364288" y="7918681"/>
            <a:ext cx="2767838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4532" y="7721672"/>
            <a:ext cx="2551736" cy="1441157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6928" y="7716986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1975106"/>
            <a:ext cx="6172200" cy="6034617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5045274" y="8543925"/>
            <a:ext cx="1440180" cy="48768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E8FECAF-F428-428C-BE93-5358EA98347A}" type="datetime1">
              <a:rPr lang="en-US" smtClean="0"/>
              <a:pPr/>
              <a:t>9/19/2011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285055" y="8543928"/>
            <a:ext cx="1763011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6485454" y="8543928"/>
            <a:ext cx="27432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31B901-40E0-4B92-934B-B4B770C903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6" y="2"/>
            <a:ext cx="6790134" cy="90551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336803"/>
            <a:ext cx="5829300" cy="2031996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YOUTH FIRST! </a:t>
            </a:r>
            <a:br>
              <a:rPr lang="en-US" sz="3200" dirty="0" smtClean="0"/>
            </a:br>
            <a:r>
              <a:rPr lang="en-US" sz="3200" dirty="0" smtClean="0"/>
              <a:t>Core Concepts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/>
              <a:t>Dallas County Juvenile Probation Department</a:t>
            </a:r>
          </a:p>
          <a:p>
            <a:pPr algn="ctr"/>
            <a:r>
              <a:rPr lang="en-US" sz="2000" b="1" dirty="0" smtClean="0"/>
              <a:t>Dr. Terry S. Smith, Executive Director</a:t>
            </a:r>
            <a:endParaRPr lang="en-US" sz="2000" b="1" dirty="0"/>
          </a:p>
        </p:txBody>
      </p:sp>
      <p:pic>
        <p:nvPicPr>
          <p:cNvPr id="4" name="Picture 3" descr="Pictur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0" y="609600"/>
            <a:ext cx="2133600" cy="1972624"/>
          </a:xfrm>
          <a:prstGeom prst="rect">
            <a:avLst/>
          </a:prstGeom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B901-40E0-4B92-934B-B4B770C903DE}" type="slidenum">
              <a:rPr lang="en-US" smtClean="0"/>
              <a:pPr/>
              <a:t>1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-14287" y="7696199"/>
            <a:ext cx="6872287" cy="1543972"/>
            <a:chOff x="63501" y="5419724"/>
            <a:chExt cx="8991599" cy="1467772"/>
          </a:xfrm>
        </p:grpSpPr>
        <p:pic>
          <p:nvPicPr>
            <p:cNvPr id="19" name="Picture 10" descr="http://lapalomatreatment.com/articles/wp-content/uploads/teensatrisk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3501" y="5424602"/>
              <a:ext cx="1912974" cy="1433398"/>
            </a:xfrm>
            <a:prstGeom prst="rect">
              <a:avLst/>
            </a:prstGeom>
            <a:noFill/>
          </p:spPr>
        </p:pic>
        <p:pic>
          <p:nvPicPr>
            <p:cNvPr id="20" name="Picture 12" descr="http://myfantasticlife.files.wordpress.com/2010/03/teen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76474" y="5439696"/>
              <a:ext cx="1794581" cy="1447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pic>
          <p:nvPicPr>
            <p:cNvPr id="21" name="Picture 14" descr="http://teensunderground.com/UserFiles/2009/6/5/Teaching%20Coping%20Skills%20Helps%20Reduce%20Teen%20Depression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565637" y="5419725"/>
              <a:ext cx="1894279" cy="1438275"/>
            </a:xfrm>
            <a:prstGeom prst="rect">
              <a:avLst/>
            </a:prstGeom>
            <a:noFill/>
          </p:spPr>
        </p:pic>
        <p:pic>
          <p:nvPicPr>
            <p:cNvPr id="22" name="Picture 2" descr="black_teens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771055" y="5438775"/>
              <a:ext cx="1794581" cy="1435608"/>
            </a:xfrm>
            <a:prstGeom prst="rect">
              <a:avLst/>
            </a:prstGeom>
            <a:noFill/>
            <a:ln w="9525" algn="in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  <p:pic>
          <p:nvPicPr>
            <p:cNvPr id="23" name="Picture 3" descr="latin_student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360218" y="5419724"/>
              <a:ext cx="1694882" cy="1438275"/>
            </a:xfrm>
            <a:prstGeom prst="rect">
              <a:avLst/>
            </a:prstGeom>
            <a:noFill/>
            <a:ln w="9525" algn="in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6858000" cy="90551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09800"/>
            <a:ext cx="6172200" cy="534009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Rehabilitation</a:t>
            </a:r>
          </a:p>
          <a:p>
            <a:pPr>
              <a:buNone/>
            </a:pPr>
            <a:endParaRPr lang="en-US" sz="2000" dirty="0" smtClean="0"/>
          </a:p>
          <a:p>
            <a:pPr lvl="1"/>
            <a:r>
              <a:rPr lang="en-US" sz="1800" i="1" dirty="0" smtClean="0"/>
              <a:t>To restore to useful life, as through therapy and education</a:t>
            </a:r>
            <a:r>
              <a:rPr lang="en-US" sz="1800" dirty="0" smtClean="0"/>
              <a:t> or </a:t>
            </a:r>
            <a:r>
              <a:rPr lang="en-US" sz="1800" i="1" dirty="0" smtClean="0"/>
              <a:t>To restore to good condition, operation, or capacity. *</a:t>
            </a:r>
          </a:p>
          <a:p>
            <a:pPr lvl="1"/>
            <a:r>
              <a:rPr lang="en-US" sz="1800" dirty="0" smtClean="0"/>
              <a:t>‘child savers’ to ‘child law advocators’ to ‘child crusaders’ back to ‘child savers’ with a strong emphasis on therapeutic rehabilitation</a:t>
            </a:r>
          </a:p>
          <a:p>
            <a:pPr lvl="1"/>
            <a:r>
              <a:rPr lang="en-US" sz="1800" dirty="0" smtClean="0"/>
              <a:t>Main goal: prevent re-offending and allow child successful reintegration</a:t>
            </a:r>
          </a:p>
          <a:p>
            <a:pPr lvl="1"/>
            <a:r>
              <a:rPr lang="en-US" sz="1800" dirty="0" smtClean="0"/>
              <a:t>Rehabilitation spending far exceeds Ivy League education</a:t>
            </a:r>
          </a:p>
          <a:p>
            <a:pPr lvl="1"/>
            <a:r>
              <a:rPr lang="en-US" sz="1800" dirty="0" smtClean="0"/>
              <a:t>Justified less than needed outcomes and abusive living conditions, in the guise of rehabilitating youth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Definitions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257800" y="8602136"/>
            <a:ext cx="1485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*Source: Wikipedia</a:t>
            </a:r>
            <a:endParaRPr lang="en-US" sz="14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00800" y="8543928"/>
            <a:ext cx="358974" cy="486833"/>
          </a:xfrm>
        </p:spPr>
        <p:txBody>
          <a:bodyPr/>
          <a:lstStyle/>
          <a:p>
            <a:fld id="{B631B901-40E0-4B92-934B-B4B770C903DE}" type="slidenum">
              <a:rPr lang="en-US" smtClean="0"/>
              <a:pPr/>
              <a:t>10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"/>
            <a:ext cx="6858000" cy="90551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Therapy</a:t>
            </a:r>
          </a:p>
          <a:p>
            <a:endParaRPr lang="en-US" sz="2000" dirty="0" smtClean="0"/>
          </a:p>
          <a:p>
            <a:pPr lvl="1"/>
            <a:r>
              <a:rPr lang="en-US" sz="1800" i="1" dirty="0" smtClean="0"/>
              <a:t>Therapeutic treatment especially of bodily, mental, or behavioral disorder</a:t>
            </a:r>
          </a:p>
          <a:p>
            <a:pPr lvl="1"/>
            <a:r>
              <a:rPr lang="en-US" sz="1800" dirty="0" smtClean="0"/>
              <a:t>Establishing strong foundations for success basic values</a:t>
            </a:r>
          </a:p>
          <a:p>
            <a:pPr lvl="2"/>
            <a:r>
              <a:rPr lang="en-US" sz="1800" dirty="0" smtClean="0"/>
              <a:t>Approval</a:t>
            </a:r>
          </a:p>
          <a:p>
            <a:pPr lvl="2"/>
            <a:r>
              <a:rPr lang="en-US" sz="1800" dirty="0" smtClean="0"/>
              <a:t>Acceptance</a:t>
            </a:r>
          </a:p>
          <a:p>
            <a:pPr lvl="2"/>
            <a:r>
              <a:rPr lang="en-US" sz="1800" dirty="0" smtClean="0"/>
              <a:t>Achievement</a:t>
            </a:r>
          </a:p>
          <a:p>
            <a:pPr lvl="2"/>
            <a:r>
              <a:rPr lang="en-US" sz="1800" dirty="0" smtClean="0"/>
              <a:t>Attachment</a:t>
            </a:r>
          </a:p>
          <a:p>
            <a:pPr lvl="1"/>
            <a:r>
              <a:rPr lang="en-US" sz="1800" dirty="0" smtClean="0"/>
              <a:t>Provide therapeutic intervention to challenge young people and change attitudes, beliefs and behaviors</a:t>
            </a:r>
          </a:p>
          <a:p>
            <a:pPr lvl="1"/>
            <a:r>
              <a:rPr lang="en-US" sz="1800" dirty="0" smtClean="0"/>
              <a:t>Change comes from internal choice of young people</a:t>
            </a:r>
          </a:p>
          <a:p>
            <a:pPr lvl="1"/>
            <a:r>
              <a:rPr lang="en-US" sz="1800" dirty="0" smtClean="0"/>
              <a:t>Engaging in treatment</a:t>
            </a:r>
          </a:p>
          <a:p>
            <a:pPr lvl="1"/>
            <a:r>
              <a:rPr lang="en-US" sz="1800" dirty="0" smtClean="0"/>
              <a:t>Consider new directions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Definitions, continued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00800" y="8543928"/>
            <a:ext cx="358974" cy="486833"/>
          </a:xfrm>
        </p:spPr>
        <p:txBody>
          <a:bodyPr/>
          <a:lstStyle/>
          <a:p>
            <a:fld id="{B631B901-40E0-4B92-934B-B4B770C903DE}" type="slidenum">
              <a:rPr lang="en-US" smtClean="0"/>
              <a:pPr/>
              <a:t>11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752600"/>
            <a:ext cx="6172200" cy="61722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 </a:t>
            </a:r>
          </a:p>
          <a:p>
            <a:pPr lvl="0" algn="just"/>
            <a:r>
              <a:rPr lang="en-US" dirty="0" smtClean="0"/>
              <a:t>The support for legislative matters as it references juveniles, including sending agreement letters, discussions in Austin and with legislative personnel;</a:t>
            </a:r>
          </a:p>
          <a:p>
            <a:pPr algn="just">
              <a:buNone/>
            </a:pPr>
            <a:r>
              <a:rPr lang="en-US" dirty="0" smtClean="0"/>
              <a:t> </a:t>
            </a:r>
          </a:p>
          <a:p>
            <a:pPr lvl="0" algn="just"/>
            <a:r>
              <a:rPr lang="en-US" dirty="0" smtClean="0"/>
              <a:t>Having the Board support or not support legislature that is conflicting to the best interest of the juvenile justice system; </a:t>
            </a:r>
          </a:p>
          <a:p>
            <a:pPr algn="just">
              <a:buNone/>
            </a:pPr>
            <a:r>
              <a:rPr lang="en-US" dirty="0" smtClean="0"/>
              <a:t> </a:t>
            </a:r>
          </a:p>
          <a:p>
            <a:pPr lvl="0" algn="just"/>
            <a:r>
              <a:rPr lang="en-US" dirty="0" smtClean="0"/>
              <a:t>Assist us in meetings with collaborative law enforcement agencies to address DMC;</a:t>
            </a:r>
          </a:p>
          <a:p>
            <a:pPr algn="just">
              <a:buNone/>
            </a:pPr>
            <a:r>
              <a:rPr lang="en-US" dirty="0" smtClean="0"/>
              <a:t> </a:t>
            </a:r>
          </a:p>
          <a:p>
            <a:pPr lvl="0" algn="just"/>
            <a:r>
              <a:rPr lang="en-US" dirty="0" smtClean="0"/>
              <a:t>Continue to inform the community of the issues as it relates to our specialty populations, i.e.; juvenile mental health issues; girls in trafficking; GLBTQ youth; </a:t>
            </a:r>
          </a:p>
          <a:p>
            <a:pPr algn="just">
              <a:buNone/>
            </a:pPr>
            <a:r>
              <a:rPr lang="en-US" dirty="0" smtClean="0"/>
              <a:t> </a:t>
            </a:r>
          </a:p>
          <a:p>
            <a:pPr lvl="0" algn="just"/>
            <a:r>
              <a:rPr lang="en-US" dirty="0" smtClean="0"/>
              <a:t>Supporting funding/grant endeavors or opportunities, using CJAB as a partner;</a:t>
            </a:r>
          </a:p>
          <a:p>
            <a:pPr algn="just">
              <a:buNone/>
            </a:pPr>
            <a:r>
              <a:rPr lang="en-US" dirty="0" smtClean="0"/>
              <a:t> </a:t>
            </a:r>
          </a:p>
          <a:p>
            <a:pPr lvl="0" algn="just"/>
            <a:r>
              <a:rPr lang="en-US" dirty="0" smtClean="0"/>
              <a:t>Assist Juvenile Probation in establishing community partnerships focused on reducing delinquent activity; </a:t>
            </a:r>
          </a:p>
          <a:p>
            <a:pPr algn="just">
              <a:buNone/>
            </a:pPr>
            <a:endParaRPr lang="en-US" dirty="0" smtClean="0"/>
          </a:p>
          <a:p>
            <a:pPr lvl="0" algn="just"/>
            <a:r>
              <a:rPr lang="en-US" dirty="0" smtClean="0"/>
              <a:t>Partner with Juvenile Probation to establish a “YOUTH FIRST” Initiative (fundamentally, community forums with us, community partners and law enforcement to concentrate on delinquent behaviors and community reintegration.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00800" y="8543928"/>
            <a:ext cx="358974" cy="486833"/>
          </a:xfrm>
        </p:spPr>
        <p:txBody>
          <a:bodyPr/>
          <a:lstStyle/>
          <a:p>
            <a:fld id="{B631B901-40E0-4B92-934B-B4B770C903D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Collaboration with CJAB and Juvenile Probation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4038600" y="7366450"/>
            <a:ext cx="2083448" cy="1777550"/>
            <a:chOff x="701700" y="4735808"/>
            <a:chExt cx="2083448" cy="1777550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" name="Oval 8"/>
            <p:cNvSpPr/>
            <p:nvPr/>
          </p:nvSpPr>
          <p:spPr>
            <a:xfrm>
              <a:off x="701700" y="4735808"/>
              <a:ext cx="2083448" cy="1777550"/>
            </a:xfrm>
            <a:prstGeom prst="ellipse">
              <a:avLst/>
            </a:prstGeom>
            <a:sp3d contourW="19050" prstMaterial="metal">
              <a:bevelT w="1270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Oval 4"/>
            <p:cNvSpPr/>
            <p:nvPr/>
          </p:nvSpPr>
          <p:spPr>
            <a:xfrm>
              <a:off x="1006814" y="4996124"/>
              <a:ext cx="1473220" cy="125691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kern="1200" cap="none" normalizeH="0" dirty="0" smtClean="0">
                  <a:ln/>
                  <a:effectLst/>
                  <a:latin typeface="Garamond" pitchFamily="18" charset="0"/>
                </a:rPr>
                <a:t>Community Partners Program</a:t>
              </a:r>
            </a:p>
          </p:txBody>
        </p:sp>
      </p:grp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"/>
            <a:ext cx="6858000" cy="90551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graphicFrame>
        <p:nvGraphicFramePr>
          <p:cNvPr id="6" name="Diagram 5"/>
          <p:cNvGraphicFramePr/>
          <p:nvPr/>
        </p:nvGraphicFramePr>
        <p:xfrm>
          <a:off x="285750" y="1625601"/>
          <a:ext cx="6229350" cy="7061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609600"/>
            <a:ext cx="6172200" cy="1524000"/>
          </a:xfrm>
        </p:spPr>
        <p:txBody>
          <a:bodyPr/>
          <a:lstStyle/>
          <a:p>
            <a:pPr algn="ctr"/>
            <a:r>
              <a:rPr lang="en-US" dirty="0" smtClean="0"/>
              <a:t>YOUTH FIRST! Goals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324600" y="8543928"/>
            <a:ext cx="435174" cy="486833"/>
          </a:xfrm>
        </p:spPr>
        <p:txBody>
          <a:bodyPr/>
          <a:lstStyle/>
          <a:p>
            <a:fld id="{B631B901-40E0-4B92-934B-B4B770C903D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3086" y="0"/>
            <a:ext cx="6891087" cy="91440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8" name="Title 2"/>
          <p:cNvSpPr>
            <a:spLocks noGrp="1"/>
          </p:cNvSpPr>
          <p:nvPr>
            <p:ph type="title"/>
          </p:nvPr>
        </p:nvSpPr>
        <p:spPr>
          <a:xfrm>
            <a:off x="342900" y="162984"/>
            <a:ext cx="6172200" cy="1524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Pillars of Change</a:t>
            </a:r>
            <a:endParaRPr lang="en-US" sz="32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228602" y="6781800"/>
          <a:ext cx="6400797" cy="990600"/>
        </p:xfrm>
        <a:graphic>
          <a:graphicData uri="http://schemas.openxmlformats.org/drawingml/2006/table">
            <a:tbl>
              <a:tblPr/>
              <a:tblGrid>
                <a:gridCol w="1113075"/>
                <a:gridCol w="222616"/>
                <a:gridCol w="1057419"/>
                <a:gridCol w="222616"/>
                <a:gridCol w="1057419"/>
                <a:gridCol w="222616"/>
                <a:gridCol w="1113075"/>
                <a:gridCol w="222616"/>
                <a:gridCol w="1169345"/>
              </a:tblGrid>
              <a:tr h="990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Times New Roman"/>
                        </a:rPr>
                        <a:t>Dignity</a:t>
                      </a:r>
                      <a:endParaRPr lang="en-US" sz="1300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Times New Roman"/>
                        </a:rPr>
                        <a:t>&amp;</a:t>
                      </a:r>
                      <a:endParaRPr lang="en-US" sz="1300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Times New Roman"/>
                        </a:rPr>
                        <a:t>Respec</a:t>
                      </a:r>
                      <a:r>
                        <a:rPr lang="en-US" sz="1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Times New Roman"/>
                        </a:rPr>
                        <a:t>t</a:t>
                      </a:r>
                      <a:endParaRPr lang="en-US" sz="15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703" marR="477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dirty="0">
                        <a:latin typeface="Calibri"/>
                        <a:ea typeface="Times New Roman"/>
                      </a:endParaRPr>
                    </a:p>
                  </a:txBody>
                  <a:tcPr marL="47703" marR="477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Times New Roman"/>
                        </a:rPr>
                        <a:t>Boundaries/</a:t>
                      </a:r>
                      <a:endParaRPr lang="en-US" sz="1300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Times New Roman"/>
                        </a:rPr>
                        <a:t>Engaged</a:t>
                      </a:r>
                      <a:endParaRPr lang="en-US" sz="1300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Times New Roman"/>
                        </a:rPr>
                        <a:t>Supervision</a:t>
                      </a:r>
                      <a:endParaRPr lang="en-US" sz="13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703" marR="477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dirty="0">
                        <a:latin typeface="Calibri"/>
                        <a:ea typeface="Times New Roman"/>
                      </a:endParaRPr>
                    </a:p>
                  </a:txBody>
                  <a:tcPr marL="47703" marR="477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Times New Roman"/>
                        </a:rPr>
                        <a:t>Safe</a:t>
                      </a:r>
                      <a:r>
                        <a:rPr lang="en-US" sz="1300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Times New Roman"/>
                        </a:rPr>
                        <a:t> Environment</a:t>
                      </a:r>
                      <a:endParaRPr lang="en-US" sz="13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703" marR="477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dirty="0">
                        <a:latin typeface="Calibri"/>
                        <a:ea typeface="Times New Roman"/>
                      </a:endParaRPr>
                    </a:p>
                  </a:txBody>
                  <a:tcPr marL="47703" marR="477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Times New Roman"/>
                        </a:rPr>
                        <a:t>Organization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Times New Roman"/>
                        </a:rPr>
                        <a:t>&amp;</a:t>
                      </a:r>
                      <a:endParaRPr lang="en-US" sz="13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Times New Roman"/>
                        </a:rPr>
                        <a:t>Consistency</a:t>
                      </a:r>
                      <a:endParaRPr lang="en-US" sz="13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703" marR="477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dirty="0">
                        <a:latin typeface="Calibri"/>
                        <a:ea typeface="Times New Roman"/>
                      </a:endParaRPr>
                    </a:p>
                  </a:txBody>
                  <a:tcPr marL="47703" marR="477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Times New Roman"/>
                        </a:rPr>
                        <a:t>Therapy,</a:t>
                      </a:r>
                      <a:endParaRPr lang="en-US" sz="1300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Times New Roman"/>
                        </a:rPr>
                        <a:t>Programs &amp;</a:t>
                      </a:r>
                      <a:endParaRPr lang="en-US" sz="1300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Times New Roman"/>
                        </a:rPr>
                        <a:t>Rehabilitation</a:t>
                      </a:r>
                      <a:endParaRPr lang="en-US" sz="13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7703" marR="477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457200" y="1295400"/>
            <a:ext cx="5943600" cy="5472221"/>
            <a:chOff x="1600200" y="1143000"/>
            <a:chExt cx="5913120" cy="3932716"/>
          </a:xfrm>
        </p:grpSpPr>
        <p:grpSp>
          <p:nvGrpSpPr>
            <p:cNvPr id="20" name="Group 19"/>
            <p:cNvGrpSpPr/>
            <p:nvPr/>
          </p:nvGrpSpPr>
          <p:grpSpPr>
            <a:xfrm>
              <a:off x="1600200" y="1143000"/>
              <a:ext cx="5913120" cy="3932716"/>
              <a:chOff x="1600200" y="749300"/>
              <a:chExt cx="5913120" cy="4326416"/>
            </a:xfrm>
          </p:grpSpPr>
          <p:pic>
            <p:nvPicPr>
              <p:cNvPr id="2057" name="Picture 1" descr="C:\Documents and Settings\john.a.heath\Local Settings\Temporary Internet Files\Content.IE5\2F8E4WP2\MC900104460[1].wmf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600200" y="1806864"/>
                <a:ext cx="608978" cy="32667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3" name="Picture 5" descr="C:\Documents and Settings\john.a.heath\Local Settings\Temporary Internet Files\Content.IE5\2F8E4WP2\MC900104460[1].wmf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909860" y="1813527"/>
                <a:ext cx="594360" cy="32567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4" name="Picture 4" descr="C:\Documents and Settings\john.a.heath\Local Settings\Temporary Internet Files\Content.IE5\2F8E4WP2\MC900104460[1].wmf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532853" y="1832264"/>
                <a:ext cx="597488" cy="32434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5" name="Picture 3" descr="C:\Documents and Settings\john.a.heath\Local Settings\Temporary Internet Files\Content.IE5\2F8E4WP2\MC900104460[1].wmf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22675" y="1825914"/>
                <a:ext cx="597488" cy="32434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6" name="Picture 2" descr="C:\Documents and Settings\john.a.heath\Local Settings\Temporary Internet Files\Content.IE5\2F8E4WP2\MC900104460[1].wmf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910077" y="1832198"/>
                <a:ext cx="608978" cy="32434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51" name="Isosceles Triangle 7"/>
              <p:cNvSpPr>
                <a:spLocks noChangeArrowheads="1"/>
              </p:cNvSpPr>
              <p:nvPr/>
            </p:nvSpPr>
            <p:spPr bwMode="auto">
              <a:xfrm>
                <a:off x="1618872" y="749300"/>
                <a:ext cx="5894448" cy="1073373"/>
              </a:xfrm>
              <a:prstGeom prst="triangle">
                <a:avLst>
                  <a:gd name="adj" fmla="val 50000"/>
                </a:avLst>
              </a:prstGeom>
              <a:solidFill>
                <a:srgbClr val="31849B"/>
              </a:solidFill>
              <a:ln w="9525">
                <a:solidFill>
                  <a:srgbClr val="40A7C2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2052" name="Text Box 14"/>
            <p:cNvSpPr txBox="1">
              <a:spLocks noChangeArrowheads="1"/>
            </p:cNvSpPr>
            <p:nvPr/>
          </p:nvSpPr>
          <p:spPr bwMode="auto">
            <a:xfrm>
              <a:off x="3581400" y="1503713"/>
              <a:ext cx="1963539" cy="562265"/>
            </a:xfrm>
            <a:prstGeom prst="rect">
              <a:avLst/>
            </a:prstGeom>
            <a:solidFill>
              <a:srgbClr val="31849B"/>
            </a:solidFill>
            <a:ln w="63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600" b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ockwell Extra Bold" pitchFamily="18" charset="0"/>
                </a:rPr>
                <a:t>Change</a:t>
              </a:r>
              <a:endParaRPr kumimoji="0" lang="en-US" sz="1800" b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B901-40E0-4B92-934B-B4B770C903D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6" y="2"/>
            <a:ext cx="6790134" cy="90551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6" name="Flowchart: Alternate Process 15"/>
          <p:cNvSpPr/>
          <p:nvPr/>
        </p:nvSpPr>
        <p:spPr>
          <a:xfrm>
            <a:off x="3486150" y="914400"/>
            <a:ext cx="2914650" cy="101600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3124200"/>
            <a:ext cx="6172200" cy="2946399"/>
          </a:xfrm>
        </p:spPr>
        <p:txBody>
          <a:bodyPr/>
          <a:lstStyle/>
          <a:p>
            <a:r>
              <a:rPr lang="en-US" sz="2000" dirty="0" smtClean="0"/>
              <a:t>1.	Dignity and Respect</a:t>
            </a:r>
          </a:p>
          <a:p>
            <a:r>
              <a:rPr lang="en-US" sz="2000" dirty="0" smtClean="0"/>
              <a:t>2.	Boundaries and Engaged Supervision</a:t>
            </a:r>
          </a:p>
          <a:p>
            <a:r>
              <a:rPr lang="en-US" sz="2000" dirty="0" smtClean="0"/>
              <a:t>3.	Safe Environment</a:t>
            </a:r>
          </a:p>
          <a:p>
            <a:r>
              <a:rPr lang="en-US" sz="2000" dirty="0" smtClean="0"/>
              <a:t>4.	Organization and Consistency</a:t>
            </a:r>
          </a:p>
          <a:p>
            <a:r>
              <a:rPr lang="en-US" sz="2000" dirty="0" smtClean="0"/>
              <a:t>5.	Therapy, Program and Rehabilitation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1524000"/>
            <a:ext cx="6172200" cy="9144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Pillars of CHANGE Core Concepts</a:t>
            </a:r>
            <a:endParaRPr lang="en-US" sz="320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B901-40E0-4B92-934B-B4B770C903DE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3" name="imgPreview" descr="girls,persons,Photographs,teenagers,teens,wom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6629400"/>
            <a:ext cx="1752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gHvThumb" descr="Close-up of a teenaged girl suffering from depression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6400800"/>
            <a:ext cx="1828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9560" y="2"/>
            <a:ext cx="6867561" cy="90551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438400"/>
            <a:ext cx="6172200" cy="3917695"/>
          </a:xfrm>
        </p:spPr>
        <p:txBody>
          <a:bodyPr>
            <a:normAutofit/>
          </a:bodyPr>
          <a:lstStyle/>
          <a:p>
            <a:r>
              <a:rPr lang="en-US" sz="2000" dirty="0" smtClean="0"/>
              <a:t>Biggest key to change and success</a:t>
            </a:r>
          </a:p>
          <a:p>
            <a:r>
              <a:rPr lang="en-US" sz="2000" dirty="0" smtClean="0"/>
              <a:t>Treating youth and families with dignity and respect at all times</a:t>
            </a:r>
          </a:p>
          <a:p>
            <a:r>
              <a:rPr lang="en-US" sz="2000" dirty="0" smtClean="0"/>
              <a:t>Setting high levels of expectations</a:t>
            </a:r>
          </a:p>
          <a:p>
            <a:r>
              <a:rPr lang="en-US" sz="2000" dirty="0" smtClean="0"/>
              <a:t>Intervening with youth who are disrespectful</a:t>
            </a:r>
          </a:p>
          <a:p>
            <a:r>
              <a:rPr lang="en-US" sz="2000" dirty="0" smtClean="0"/>
              <a:t>Teaching youth that the more respect they show others, the more they will reap for themselves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609600"/>
            <a:ext cx="6172200" cy="1524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1. Dignity and Respect</a:t>
            </a:r>
            <a:endParaRPr lang="en-US" sz="32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B901-40E0-4B92-934B-B4B770C903DE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8" name="Picture 7" descr="C:\Documents and Settings\cmoore\My Documents\My Pictures\MP900409057[1]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6781800"/>
            <a:ext cx="1905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C:\Documents and Settings\cmoore\My Documents\My Pictures\MP900407074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6781800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"/>
            <a:ext cx="6858000" cy="90551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6" name="Flowchart: Alternate Process 5"/>
          <p:cNvSpPr/>
          <p:nvPr/>
        </p:nvSpPr>
        <p:spPr>
          <a:xfrm>
            <a:off x="342900" y="7721600"/>
            <a:ext cx="2571750" cy="101600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lowchart: Alternate Process 4"/>
          <p:cNvSpPr/>
          <p:nvPr/>
        </p:nvSpPr>
        <p:spPr>
          <a:xfrm>
            <a:off x="4000500" y="508000"/>
            <a:ext cx="2571750" cy="101600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42900" y="366184"/>
            <a:ext cx="6286500" cy="1524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2. Boundaries and Engaged Supervision</a:t>
            </a:r>
            <a:endParaRPr lang="en-US" sz="3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B901-40E0-4B92-934B-B4B770C903D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2900" y="1856571"/>
            <a:ext cx="6172200" cy="6864096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Staff must be the front line for youth</a:t>
            </a:r>
          </a:p>
          <a:p>
            <a:r>
              <a:rPr lang="en-US" sz="2400" dirty="0" smtClean="0"/>
              <a:t>Boundaries may include:</a:t>
            </a:r>
          </a:p>
          <a:p>
            <a:pPr lvl="1"/>
            <a:r>
              <a:rPr lang="en-US" sz="2100" dirty="0" smtClean="0"/>
              <a:t>Physical</a:t>
            </a:r>
          </a:p>
          <a:p>
            <a:pPr lvl="1"/>
            <a:r>
              <a:rPr lang="en-US" sz="2100" dirty="0" smtClean="0"/>
              <a:t>Emotional</a:t>
            </a:r>
          </a:p>
          <a:p>
            <a:pPr lvl="1"/>
            <a:r>
              <a:rPr lang="en-US" sz="2100" dirty="0" smtClean="0"/>
              <a:t>Mental</a:t>
            </a:r>
          </a:p>
          <a:p>
            <a:r>
              <a:rPr lang="en-US" sz="2200" dirty="0" smtClean="0"/>
              <a:t>Providing immediate feedback for inappropriate behaviors</a:t>
            </a:r>
          </a:p>
          <a:p>
            <a:r>
              <a:rPr lang="en-US" sz="2200" dirty="0" smtClean="0"/>
              <a:t>Provide alternative behavior choices</a:t>
            </a:r>
          </a:p>
          <a:p>
            <a:r>
              <a:rPr lang="en-US" sz="2200" dirty="0" smtClean="0"/>
              <a:t>Should be professionally established</a:t>
            </a:r>
          </a:p>
          <a:p>
            <a:r>
              <a:rPr lang="en-US" sz="2200" dirty="0" smtClean="0"/>
              <a:t>Warning signs of unhealthy boundaries include:</a:t>
            </a:r>
          </a:p>
          <a:p>
            <a:pPr lvl="1"/>
            <a:r>
              <a:rPr lang="en-US" sz="1900" dirty="0" smtClean="0"/>
              <a:t>Sharing personal information</a:t>
            </a:r>
          </a:p>
          <a:p>
            <a:pPr lvl="1"/>
            <a:r>
              <a:rPr lang="en-US" sz="1900" dirty="0" smtClean="0"/>
              <a:t>Too involved with family</a:t>
            </a:r>
          </a:p>
          <a:p>
            <a:pPr lvl="1"/>
            <a:r>
              <a:rPr lang="en-US" sz="1900" dirty="0" smtClean="0"/>
              <a:t>Intimate information about themselves/relationships</a:t>
            </a:r>
          </a:p>
          <a:p>
            <a:pPr lvl="1"/>
            <a:r>
              <a:rPr lang="en-US" sz="1900" dirty="0" smtClean="0"/>
              <a:t>Trying to “save” the youth and intervene in sanctions</a:t>
            </a:r>
          </a:p>
          <a:p>
            <a:pPr lvl="1"/>
            <a:r>
              <a:rPr lang="en-US" sz="1900" dirty="0" smtClean="0"/>
              <a:t>Defending youth although violated policy, procedure and/or probation.</a:t>
            </a:r>
          </a:p>
          <a:p>
            <a:r>
              <a:rPr lang="en-US" sz="2200" dirty="0" smtClean="0"/>
              <a:t>Engaged supervision (alert)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-76200"/>
            <a:ext cx="6858000" cy="90551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438400"/>
            <a:ext cx="6172200" cy="4191000"/>
          </a:xfrm>
        </p:spPr>
        <p:txBody>
          <a:bodyPr/>
          <a:lstStyle/>
          <a:p>
            <a:r>
              <a:rPr lang="en-US" sz="2000" dirty="0" smtClean="0"/>
              <a:t>Comprehension and buy into mission statement, interactions with youth</a:t>
            </a:r>
          </a:p>
          <a:p>
            <a:r>
              <a:rPr lang="en-US" sz="2000" dirty="0" smtClean="0"/>
              <a:t>Demonstrate same tone of respectfulness and high expectations</a:t>
            </a:r>
          </a:p>
          <a:p>
            <a:r>
              <a:rPr lang="en-US" sz="2000" dirty="0" smtClean="0"/>
              <a:t>Strive to develop and maintain relationships</a:t>
            </a:r>
          </a:p>
          <a:p>
            <a:pPr lvl="1"/>
            <a:r>
              <a:rPr lang="en-US" sz="1800" dirty="0" smtClean="0"/>
              <a:t>Youth, administration, community partners, vendors and education collaborators</a:t>
            </a:r>
          </a:p>
          <a:p>
            <a:r>
              <a:rPr lang="en-US" sz="2000" dirty="0" smtClean="0"/>
              <a:t>Connections are necessary to instill the rebuilding of self-esteem and personal worth among our youth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685800"/>
            <a:ext cx="6172200" cy="1295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3. Safe Environment</a:t>
            </a:r>
            <a:endParaRPr lang="en-US" sz="3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1B901-40E0-4B92-934B-B4B770C903DE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0" name="imgHvThumb" descr="view detail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6934200"/>
            <a:ext cx="2286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6858000" cy="90551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133600"/>
            <a:ext cx="6172200" cy="5721094"/>
          </a:xfrm>
        </p:spPr>
        <p:txBody>
          <a:bodyPr>
            <a:normAutofit/>
          </a:bodyPr>
          <a:lstStyle/>
          <a:p>
            <a:r>
              <a:rPr lang="en-US" sz="2200" dirty="0" smtClean="0"/>
              <a:t>Cleanliness and order</a:t>
            </a:r>
          </a:p>
          <a:p>
            <a:pPr lvl="1"/>
            <a:r>
              <a:rPr lang="en-US" sz="1800" dirty="0" smtClean="0"/>
              <a:t>Programming</a:t>
            </a:r>
          </a:p>
          <a:p>
            <a:pPr lvl="1"/>
            <a:r>
              <a:rPr lang="en-US" sz="1800" dirty="0" smtClean="0"/>
              <a:t>Living and sleeping areas</a:t>
            </a:r>
          </a:p>
          <a:p>
            <a:pPr lvl="1"/>
            <a:r>
              <a:rPr lang="en-US" sz="1800" dirty="0" smtClean="0"/>
              <a:t>Building in general</a:t>
            </a:r>
          </a:p>
          <a:p>
            <a:r>
              <a:rPr lang="en-US" sz="2200" dirty="0" smtClean="0"/>
              <a:t>Youth participate in life skills </a:t>
            </a:r>
          </a:p>
          <a:p>
            <a:pPr lvl="1"/>
            <a:r>
              <a:rPr lang="en-US" sz="1800" dirty="0" smtClean="0"/>
              <a:t>Landscaping, community service, other projects</a:t>
            </a:r>
          </a:p>
          <a:p>
            <a:pPr lvl="1"/>
            <a:r>
              <a:rPr lang="en-US" sz="1800" dirty="0" smtClean="0"/>
              <a:t>In order to convey responsibility for environment</a:t>
            </a:r>
            <a:endParaRPr lang="en-US" sz="2000" dirty="0" smtClean="0"/>
          </a:p>
          <a:p>
            <a:r>
              <a:rPr lang="en-US" sz="2000" dirty="0" smtClean="0"/>
              <a:t>Being consistent with policy and limits, allow youth to complete expectations and achieve goals</a:t>
            </a:r>
          </a:p>
          <a:p>
            <a:r>
              <a:rPr lang="en-US" sz="2000" dirty="0" smtClean="0"/>
              <a:t>Youth are aware that the rules do not change based on daily interactions</a:t>
            </a:r>
          </a:p>
          <a:p>
            <a:r>
              <a:rPr lang="en-US" sz="2000" dirty="0" smtClean="0"/>
              <a:t>Enforce the rules of the Court consistently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5" name="Flowchart: Alternate Process 4"/>
          <p:cNvSpPr/>
          <p:nvPr/>
        </p:nvSpPr>
        <p:spPr>
          <a:xfrm>
            <a:off x="3829050" y="508000"/>
            <a:ext cx="2286000" cy="101600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4. Organization and Consistency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4600" y="8543928"/>
            <a:ext cx="435174" cy="486833"/>
          </a:xfrm>
        </p:spPr>
        <p:txBody>
          <a:bodyPr/>
          <a:lstStyle/>
          <a:p>
            <a:fld id="{B631B901-40E0-4B92-934B-B4B770C903D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"/>
            <a:ext cx="6858000" cy="90551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438400"/>
            <a:ext cx="6172200" cy="43434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Maintaining a positive atmosphere within treatment groups requires continuous supervision</a:t>
            </a:r>
            <a:r>
              <a:rPr lang="en-US" sz="2000" dirty="0"/>
              <a:t> </a:t>
            </a:r>
            <a:r>
              <a:rPr lang="en-US" sz="2000" dirty="0" smtClean="0"/>
              <a:t>by knowledgeable dedicated staff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Possess the facilitation skills needed to de-escalate tensions using each situation as an opportunity to assist youth to explore behaviors and provide options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Focus on personal growth is constant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All Staff are to be considered treatment staff </a:t>
            </a:r>
          </a:p>
          <a:p>
            <a:endParaRPr lang="en-US" sz="2000" dirty="0" smtClean="0"/>
          </a:p>
        </p:txBody>
      </p:sp>
      <p:sp>
        <p:nvSpPr>
          <p:cNvPr id="6" name="Flowchart: Alternate Process 5"/>
          <p:cNvSpPr/>
          <p:nvPr/>
        </p:nvSpPr>
        <p:spPr>
          <a:xfrm>
            <a:off x="4229100" y="508000"/>
            <a:ext cx="2286000" cy="101600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914400"/>
            <a:ext cx="6172200" cy="1524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5. Therapy, Programs and Rehabilitation</a:t>
            </a:r>
            <a:endParaRPr lang="en-US" sz="320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400800" y="8543928"/>
            <a:ext cx="358974" cy="486833"/>
          </a:xfrm>
        </p:spPr>
        <p:txBody>
          <a:bodyPr/>
          <a:lstStyle/>
          <a:p>
            <a:fld id="{B631B901-40E0-4B92-934B-B4B770C903DE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14" name="imgHvThumb" descr="view detail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6477000"/>
            <a:ext cx="1600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gPreview" descr="African Americans,African descent,collars,males,men,people,photographs,profiles,shirts,teenagers,teens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6553200"/>
            <a:ext cx="1752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.7|1.4|1.4|1.6|1.9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2336</TotalTime>
  <Words>563</Words>
  <Application>Microsoft Office PowerPoint</Application>
  <PresentationFormat>On-screen Show (4:3)</PresentationFormat>
  <Paragraphs>137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YOUTH FIRST!  Core Concepts</vt:lpstr>
      <vt:lpstr>YOUTH FIRST! Goals</vt:lpstr>
      <vt:lpstr>Pillars of Change</vt:lpstr>
      <vt:lpstr>Pillars of CHANGE Core Concepts</vt:lpstr>
      <vt:lpstr>1. Dignity and Respect</vt:lpstr>
      <vt:lpstr>2. Boundaries and Engaged Supervision</vt:lpstr>
      <vt:lpstr>3. Safe Environment</vt:lpstr>
      <vt:lpstr>4. Organization and Consistency</vt:lpstr>
      <vt:lpstr>5. Therapy, Programs and Rehabilitation</vt:lpstr>
      <vt:lpstr>Definitions</vt:lpstr>
      <vt:lpstr>Definitions, continued</vt:lpstr>
      <vt:lpstr>Collaboration with CJAB and Juvenile Probation</vt:lpstr>
    </vt:vector>
  </TitlesOfParts>
  <Company>Dallas County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FIRST!  Core Concepts</dc:title>
  <dc:creator>imartinez</dc:creator>
  <cp:lastModifiedBy>Terry.Smith</cp:lastModifiedBy>
  <cp:revision>266</cp:revision>
  <dcterms:created xsi:type="dcterms:W3CDTF">2011-07-22T12:29:47Z</dcterms:created>
  <dcterms:modified xsi:type="dcterms:W3CDTF">2011-09-19T17:37:46Z</dcterms:modified>
</cp:coreProperties>
</file>