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109" r:id="rId4"/>
  </p:sldMasterIdLst>
  <p:notesMasterIdLst>
    <p:notesMasterId r:id="rId25"/>
  </p:notesMasterIdLst>
  <p:handoutMasterIdLst>
    <p:handoutMasterId r:id="rId26"/>
  </p:handoutMasterIdLst>
  <p:sldIdLst>
    <p:sldId id="322" r:id="rId5"/>
    <p:sldId id="321" r:id="rId6"/>
    <p:sldId id="340" r:id="rId7"/>
    <p:sldId id="339" r:id="rId8"/>
    <p:sldId id="341" r:id="rId9"/>
    <p:sldId id="327" r:id="rId10"/>
    <p:sldId id="318" r:id="rId11"/>
    <p:sldId id="329" r:id="rId12"/>
    <p:sldId id="331" r:id="rId13"/>
    <p:sldId id="336" r:id="rId14"/>
    <p:sldId id="317" r:id="rId15"/>
    <p:sldId id="332" r:id="rId16"/>
    <p:sldId id="348" r:id="rId17"/>
    <p:sldId id="342" r:id="rId18"/>
    <p:sldId id="343" r:id="rId19"/>
    <p:sldId id="344" r:id="rId20"/>
    <p:sldId id="345" r:id="rId21"/>
    <p:sldId id="346" r:id="rId22"/>
    <p:sldId id="347" r:id="rId23"/>
    <p:sldId id="310" r:id="rId24"/>
  </p:sldIdLst>
  <p:sldSz cx="12192000" cy="6858000"/>
  <p:notesSz cx="7010400" cy="9296400"/>
  <p:embeddedFontLst>
    <p:embeddedFont>
      <p:font typeface="Agency FB" panose="020B0503020202020204" pitchFamily="34" charset="0"/>
      <p:regular r:id="rId27"/>
      <p:bold r:id="rId28"/>
    </p:embeddedFont>
    <p:embeddedFont>
      <p:font typeface="Aldhabi" panose="01000000000000000000" pitchFamily="2" charset="-78"/>
      <p:regular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1D0"/>
    <a:srgbClr val="E7F1ED"/>
    <a:srgbClr val="FCFEE8"/>
    <a:srgbClr val="FAB2B0"/>
    <a:srgbClr val="C3E7C5"/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799CE-0D14-487F-8B99-5BF0F0E4A31D}" v="92" dt="2026-04-07T19:05:58.645"/>
    <p1510:client id="{DC04AC23-A612-474B-8E48-C8E4A33B9D52}" v="25" dt="2026-04-07T19:07:09.786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5388" autoAdjust="0"/>
  </p:normalViewPr>
  <p:slideViewPr>
    <p:cSldViewPr snapToGrid="0">
      <p:cViewPr varScale="1">
        <p:scale>
          <a:sx n="98" d="100"/>
          <a:sy n="98" d="100"/>
        </p:scale>
        <p:origin x="78" y="252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4/9/2026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4/9/2026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2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6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90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3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7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4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2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62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2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35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4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96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6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2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5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1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4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7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2939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793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736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048102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2569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7027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6508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9405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9629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693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1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3880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3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9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563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9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86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834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8683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65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73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3500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729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9859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  <p:sldLayoutId id="2147484126" r:id="rId17"/>
    <p:sldLayoutId id="2147484127" r:id="rId18"/>
    <p:sldLayoutId id="2147484128" r:id="rId19"/>
    <p:sldLayoutId id="2147484129" r:id="rId20"/>
    <p:sldLayoutId id="2147484131" r:id="rId21"/>
    <p:sldLayoutId id="2147484132" r:id="rId22"/>
    <p:sldLayoutId id="2147484133" r:id="rId23"/>
    <p:sldLayoutId id="2147484139" r:id="rId2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google.com/maps/place/600+Commerce+St,+Dallas,+TX+75208/@32.777925,-96.8088921,17z/data=!3m1!4b1!4m5!3m4!1s0x864e9916e517198f:0x33e969b1618b5b43!8m2!3d32.7779205!4d-96.8067034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15.jpeg"/><Relationship Id="rId5" Type="http://schemas.openxmlformats.org/officeDocument/2006/relationships/hyperlink" Target="https://www.google.com/maps/place/6820+Lyndon+B+Johnson+Fwy,+Dallas,+TX+75240/@32.9239287,-96.789793,17z/data=!3m1!4b1!4m5!3m4!1s0x864c20594e17af17:0xcac93324fd96d085!8m2!3d32.9239242!4d-96.7876043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google.com/maps/place/3443+St+Francis+Ave,+Dallas,+TX+75228/@32.7979638,-96.6955309,16.98z/data=!4m5!3m4!1s0x864ea3c527076223:0x8b8d0a75184f08a4!8m2!3d32.7980278!4d-96.6933336" TargetMode="Externa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470237da-519b-459a-859a-43f64c326061@namprd09.prod.outlook.com" TargetMode="External"/><Relationship Id="rId13" Type="http://schemas.openxmlformats.org/officeDocument/2006/relationships/image" Target="../media/image27.jpeg"/><Relationship Id="rId18" Type="http://schemas.openxmlformats.org/officeDocument/2006/relationships/image" Target="../media/image30.pn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image" Target="cid:d37509fe-3ea5-41a1-ba27-8748cc015b74@namprd09.prod.outlook.com" TargetMode="External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6" Type="http://schemas.openxmlformats.org/officeDocument/2006/relationships/image" Target="cid:26986abd-5ae0-4b7a-a13b-85780431a7d7@namprd09.prod.outlook.com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cid:23677057-a2e7-4e99-861a-625c9f0e0927@namprd09.prod.outlook.com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3.jpeg"/><Relationship Id="rId15" Type="http://schemas.openxmlformats.org/officeDocument/2006/relationships/image" Target="../media/image28.jpeg"/><Relationship Id="rId10" Type="http://schemas.openxmlformats.org/officeDocument/2006/relationships/image" Target="cid:d5051df3-7018-4c72-8745-961268503a75@namprd09.prod.outlook.com" TargetMode="External"/><Relationship Id="rId4" Type="http://schemas.openxmlformats.org/officeDocument/2006/relationships/image" Target="cid:f92cdc13-cb10-4084-953f-1f260fa7d590@namprd09.prod.outlook.com" TargetMode="External"/><Relationship Id="rId9" Type="http://schemas.openxmlformats.org/officeDocument/2006/relationships/image" Target="../media/image25.jpeg"/><Relationship Id="rId14" Type="http://schemas.openxmlformats.org/officeDocument/2006/relationships/image" Target="cid:a753e9e2-48c1-4f67-95ce-bdaf2349f7d1@namprd09.prod.outlook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fpitre@dallascounty.org" TargetMode="External"/><Relationship Id="rId7" Type="http://schemas.openxmlformats.org/officeDocument/2006/relationships/hyperlink" Target="mailto:gfitzsimmons@dallascounty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ntonisha.hunter@dallascounty.org" TargetMode="External"/><Relationship Id="rId5" Type="http://schemas.openxmlformats.org/officeDocument/2006/relationships/hyperlink" Target="mailto:Lashon.johnson@dallascounty.org" TargetMode="External"/><Relationship Id="rId4" Type="http://schemas.openxmlformats.org/officeDocument/2006/relationships/hyperlink" Target="mailto:nina.mountique@dallascounty.or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connie.jones@dallascounty.org" TargetMode="External"/><Relationship Id="rId13" Type="http://schemas.openxmlformats.org/officeDocument/2006/relationships/hyperlink" Target="mailto:marla.robinson@dallascounty.org" TargetMode="External"/><Relationship Id="rId3" Type="http://schemas.openxmlformats.org/officeDocument/2006/relationships/hyperlink" Target="mailto:fpitre@dallascounty.org" TargetMode="External"/><Relationship Id="rId7" Type="http://schemas.openxmlformats.org/officeDocument/2006/relationships/hyperlink" Target="mailto:gfitzsimmons@dallascounty.org" TargetMode="External"/><Relationship Id="rId12" Type="http://schemas.openxmlformats.org/officeDocument/2006/relationships/hyperlink" Target="mailto:latanya.barron@dallascounty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ntonisha.hunter@dallascounty.org" TargetMode="External"/><Relationship Id="rId11" Type="http://schemas.openxmlformats.org/officeDocument/2006/relationships/hyperlink" Target="mailto:alejandro.rodela@dallascounty.org" TargetMode="External"/><Relationship Id="rId5" Type="http://schemas.openxmlformats.org/officeDocument/2006/relationships/hyperlink" Target="mailto:Lashon.johnson@dallascounty.org" TargetMode="External"/><Relationship Id="rId15" Type="http://schemas.openxmlformats.org/officeDocument/2006/relationships/hyperlink" Target="mailto:eduardo.suarez@dallascounty.org" TargetMode="External"/><Relationship Id="rId10" Type="http://schemas.openxmlformats.org/officeDocument/2006/relationships/hyperlink" Target="mailto:tracey.masters@dallascounty.org" TargetMode="External"/><Relationship Id="rId4" Type="http://schemas.openxmlformats.org/officeDocument/2006/relationships/hyperlink" Target="mailto:nina.mountique@dallascounty.org" TargetMode="External"/><Relationship Id="rId9" Type="http://schemas.openxmlformats.org/officeDocument/2006/relationships/hyperlink" Target="mailto:danitra.brown@dallascounty.org" TargetMode="External"/><Relationship Id="rId14" Type="http://schemas.openxmlformats.org/officeDocument/2006/relationships/hyperlink" Target="mailto:sbradley@dallascounty.or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brenda.barnett@dallascounty.org" TargetMode="External"/><Relationship Id="rId3" Type="http://schemas.openxmlformats.org/officeDocument/2006/relationships/hyperlink" Target="mailto:tia.finney@dallascounty.org" TargetMode="External"/><Relationship Id="rId7" Type="http://schemas.openxmlformats.org/officeDocument/2006/relationships/hyperlink" Target="mailto:barbie.murphy@dallascounty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andra.minter@dallascounty.org" TargetMode="External"/><Relationship Id="rId5" Type="http://schemas.openxmlformats.org/officeDocument/2006/relationships/hyperlink" Target="mailto:denise.asberry@dallascounty.org" TargetMode="External"/><Relationship Id="rId10" Type="http://schemas.openxmlformats.org/officeDocument/2006/relationships/hyperlink" Target="mailto:brandon.jones@dallascounty.org" TargetMode="External"/><Relationship Id="rId4" Type="http://schemas.openxmlformats.org/officeDocument/2006/relationships/hyperlink" Target="mailto:tanya.varnado@dallascounty.org" TargetMode="External"/><Relationship Id="rId9" Type="http://schemas.openxmlformats.org/officeDocument/2006/relationships/hyperlink" Target="mailto:donald.r.webber@dallascounty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eorge.ventjr@dallascounty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david.bradley@dallascounty.org" TargetMode="External"/><Relationship Id="rId4" Type="http://schemas.openxmlformats.org/officeDocument/2006/relationships/hyperlink" Target="mailto:jessica.williams@dallascounty.or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CPassports@dallascounty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hsan.ali@dallascounty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christopher.webb@dallascounty.org" TargetMode="External"/><Relationship Id="rId4" Type="http://schemas.openxmlformats.org/officeDocument/2006/relationships/hyperlink" Target="mailto:eduardo.suarez@dallascounty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fpitre@dallascounty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ECDD1C7-3E51-40DC-8B85-24AA12A3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6BC0C6-2E6A-4FE0-8465-4642D2406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7" y="821265"/>
            <a:ext cx="6481612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Dallas county District clerk’s office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C686525-A4A6-4614-8AEE-CF21B8F2A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30"/>
          <a:stretch/>
        </p:blipFill>
        <p:spPr>
          <a:xfrm rot="16200000">
            <a:off x="7520388" y="2188762"/>
            <a:ext cx="6860373" cy="2482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451D7-AFD9-9922-FD78-DB124D1D8B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75" y="1776046"/>
            <a:ext cx="3385818" cy="3499948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662" y="0"/>
            <a:ext cx="9150675" cy="1427585"/>
          </a:xfrm>
        </p:spPr>
        <p:txBody>
          <a:bodyPr/>
          <a:lstStyle/>
          <a:p>
            <a:pPr lvl="0" algn="ct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trust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E570-1B5E-FFD1-485D-D77E4E6FE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20662" y="1369268"/>
            <a:ext cx="8552264" cy="4119463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We are the court’s registry.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ea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Times New Roman" panose="02020603050405020304" pitchFamily="18" charset="0"/>
              </a:rPr>
              <a:t>S</a:t>
            </a:r>
            <a:r>
              <a:rPr lang="en-US" dirty="0">
                <a:effectLst/>
                <a:ea typeface="Times New Roman" panose="02020603050405020304" pitchFamily="18" charset="0"/>
              </a:rPr>
              <a:t>et up trust funds for minors involved in accident lawsuits.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ea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Investments for minors</a:t>
            </a:r>
            <a:endParaRPr lang="en-US" dirty="0">
              <a:effectLst/>
              <a:highlight>
                <a:srgbClr val="FFFF00"/>
              </a:highlight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64F-E2D5-D8E7-C513-C47A7E409D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2934E-AF9C-3DFD-A3E2-3768013341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431" y="1869440"/>
            <a:ext cx="2813569" cy="21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9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25" y="-1716205"/>
            <a:ext cx="10115939" cy="2681549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chemeClr val="tx1"/>
                </a:solidFill>
              </a:rPr>
              <a:t>District clerk’s – passport division</a:t>
            </a:r>
            <a:endParaRPr lang="en-ZA" sz="3600" u="sng" dirty="0">
              <a:solidFill>
                <a:schemeClr val="tx1"/>
              </a:solidFill>
            </a:endParaRPr>
          </a:p>
        </p:txBody>
      </p:sp>
      <p:pic>
        <p:nvPicPr>
          <p:cNvPr id="2056" name="Picture 8" descr="Id Passport Images | Free Vectors, Stock Photos &amp; PSD">
            <a:extLst>
              <a:ext uri="{FF2B5EF4-FFF2-40B4-BE49-F238E27FC236}">
                <a16:creationId xmlns:a16="http://schemas.microsoft.com/office/drawing/2014/main" id="{727434E3-F5A7-F7F5-1176-A2FE4E508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7" t="4263" r="11122" b="13544"/>
          <a:stretch/>
        </p:blipFill>
        <p:spPr bwMode="auto">
          <a:xfrm>
            <a:off x="-7" y="-2"/>
            <a:ext cx="12191999" cy="66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emium Vector | Airport terminal for travel, illustration. family ...">
            <a:extLst>
              <a:ext uri="{FF2B5EF4-FFF2-40B4-BE49-F238E27FC236}">
                <a16:creationId xmlns:a16="http://schemas.microsoft.com/office/drawing/2014/main" id="{B811951D-1F9A-1BD3-A12F-2A2CD780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499" y="2299030"/>
            <a:ext cx="5060988" cy="20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plane ticket with suitcase and passport 670448 Vector Art at Vecteezy">
            <a:extLst>
              <a:ext uri="{FF2B5EF4-FFF2-40B4-BE49-F238E27FC236}">
                <a16:creationId xmlns:a16="http://schemas.microsoft.com/office/drawing/2014/main" id="{53733B6F-C9BF-6E42-F4DE-00F522C1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93" y="1285898"/>
            <a:ext cx="1711191" cy="17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Airplane travel concept for free | Travel graphic design ...">
            <a:extLst>
              <a:ext uri="{FF2B5EF4-FFF2-40B4-BE49-F238E27FC236}">
                <a16:creationId xmlns:a16="http://schemas.microsoft.com/office/drawing/2014/main" id="{7325E402-B25F-A91F-A485-13D473A3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702" y="2997089"/>
            <a:ext cx="18573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passport division</a:t>
            </a:r>
            <a:endParaRPr lang="en-ZA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19419" y="1769334"/>
            <a:ext cx="5490251" cy="493026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Three Passport Locations</a:t>
            </a:r>
          </a:p>
          <a:p>
            <a:r>
              <a:rPr lang="en-US" sz="1800" b="1" i="0" dirty="0">
                <a:solidFill>
                  <a:srgbClr val="333333"/>
                </a:solidFill>
                <a:effectLst/>
              </a:rPr>
              <a:t>Downtown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- </a:t>
            </a:r>
            <a:r>
              <a:rPr lang="en-US" sz="1800" b="1" i="0" u="none" strike="noStrike" dirty="0">
                <a:solidFill>
                  <a:srgbClr val="C4B399"/>
                </a:solidFill>
                <a:effectLst/>
                <a:hlinkClick r:id="rId3"/>
              </a:rPr>
              <a:t>George L. Allen, Sr. Courts Building</a:t>
            </a:r>
            <a:endParaRPr lang="en-US" sz="1800" b="1" i="0" u="none" strike="noStrike" dirty="0">
              <a:solidFill>
                <a:srgbClr val="C4B399"/>
              </a:solidFill>
              <a:effectLst/>
            </a:endParaRPr>
          </a:p>
          <a:p>
            <a:pPr marL="914400" lvl="3" indent="0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600 Commerce Street</a:t>
            </a:r>
            <a:br>
              <a:rPr lang="en-US" sz="1600" dirty="0"/>
            </a:br>
            <a:r>
              <a:rPr lang="en-US" sz="1600" b="0" i="0" dirty="0">
                <a:solidFill>
                  <a:srgbClr val="333333"/>
                </a:solidFill>
                <a:effectLst/>
              </a:rPr>
              <a:t>Dallas, Texas 75202-4606</a:t>
            </a:r>
            <a:br>
              <a:rPr lang="en-US" sz="1400" dirty="0"/>
            </a:br>
            <a:endParaRPr lang="en-US" sz="1400" dirty="0">
              <a:solidFill>
                <a:srgbClr val="333333"/>
              </a:solidFill>
            </a:endParaRPr>
          </a:p>
          <a:p>
            <a:r>
              <a:rPr lang="en-US" sz="1800" b="1" i="0" dirty="0">
                <a:solidFill>
                  <a:srgbClr val="333333"/>
                </a:solidFill>
                <a:effectLst/>
              </a:rPr>
              <a:t>East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- </a:t>
            </a:r>
            <a:r>
              <a:rPr lang="en-US" sz="1800" b="1" i="0" u="none" strike="noStrike" dirty="0">
                <a:solidFill>
                  <a:srgbClr val="C4B399"/>
                </a:solidFill>
                <a:effectLst/>
                <a:hlinkClick r:id="rId4"/>
              </a:rPr>
              <a:t>East Dallas Government Center</a:t>
            </a:r>
            <a:endParaRPr lang="en-US" sz="1800" b="1" i="0" u="none" strike="noStrike" dirty="0">
              <a:solidFill>
                <a:srgbClr val="C4B399"/>
              </a:solidFill>
              <a:effectLst/>
            </a:endParaRPr>
          </a:p>
          <a:p>
            <a:r>
              <a:rPr lang="en-US" sz="1400" b="0" i="0" dirty="0">
                <a:solidFill>
                  <a:srgbClr val="333333"/>
                </a:solidFill>
                <a:effectLst/>
              </a:rPr>
              <a:t>	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3443 St. Francis Avenue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Dallas, Texas 75228</a:t>
            </a:r>
            <a:endParaRPr lang="en-US" sz="1600" b="1" dirty="0">
              <a:solidFill>
                <a:srgbClr val="C4B399"/>
              </a:solidFill>
            </a:endParaRPr>
          </a:p>
          <a:p>
            <a:r>
              <a:rPr lang="en-US" b="1" i="0" dirty="0">
                <a:solidFill>
                  <a:srgbClr val="333333"/>
                </a:solidFill>
                <a:effectLst/>
              </a:rPr>
              <a:t>North</a:t>
            </a:r>
            <a:r>
              <a:rPr lang="en-US" b="0" i="0" dirty="0">
                <a:solidFill>
                  <a:srgbClr val="333333"/>
                </a:solidFill>
                <a:effectLst/>
              </a:rPr>
              <a:t> - </a:t>
            </a:r>
            <a:r>
              <a:rPr lang="en-US" b="1" i="0" u="none" strike="noStrike" dirty="0">
                <a:solidFill>
                  <a:srgbClr val="C4B399"/>
                </a:solidFill>
                <a:effectLst/>
                <a:hlinkClick r:id="rId5"/>
              </a:rPr>
              <a:t>North Dallas Government Center</a:t>
            </a:r>
            <a:endParaRPr lang="en-US" sz="2400" b="1" dirty="0"/>
          </a:p>
          <a:p>
            <a:pPr marL="0" indent="0">
              <a:buNone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	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6820 Lyndon B. Johnson Freeway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First Floor, Suite 1100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Dallas, Texas 75240</a:t>
            </a:r>
            <a:endParaRPr lang="en-US" sz="1600" b="1" dirty="0"/>
          </a:p>
          <a:p>
            <a:pPr marL="0" indent="0">
              <a:buNone/>
            </a:pPr>
            <a:endParaRPr lang="en-US" sz="8800" b="1" dirty="0"/>
          </a:p>
          <a:p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 descr="A green and white passport stamp&#10;&#10;Description automatically generated">
            <a:extLst>
              <a:ext uri="{FF2B5EF4-FFF2-40B4-BE49-F238E27FC236}">
                <a16:creationId xmlns:a16="http://schemas.microsoft.com/office/drawing/2014/main" id="{386DF128-3C9B-3AF3-3211-CCECD6B62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6540">
            <a:off x="8560965" y="3619605"/>
            <a:ext cx="2295525" cy="1990725"/>
          </a:xfrm>
          <a:prstGeom prst="rect">
            <a:avLst/>
          </a:prstGeom>
        </p:spPr>
      </p:pic>
      <p:pic>
        <p:nvPicPr>
          <p:cNvPr id="12" name="Picture 11" descr="A close-up of a passport&#10;&#10;Description automatically generated">
            <a:extLst>
              <a:ext uri="{FF2B5EF4-FFF2-40B4-BE49-F238E27FC236}">
                <a16:creationId xmlns:a16="http://schemas.microsoft.com/office/drawing/2014/main" id="{B78D438D-747C-0CC4-B8A0-72730F58D6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2969">
            <a:off x="9853853" y="5214531"/>
            <a:ext cx="3014622" cy="1738666"/>
          </a:xfrm>
          <a:prstGeom prst="rect">
            <a:avLst/>
          </a:prstGeom>
        </p:spPr>
      </p:pic>
      <p:pic>
        <p:nvPicPr>
          <p:cNvPr id="13" name="Picture 12" descr="A stamp with text and numbers&#10;&#10;Description automatically generated">
            <a:extLst>
              <a:ext uri="{FF2B5EF4-FFF2-40B4-BE49-F238E27FC236}">
                <a16:creationId xmlns:a16="http://schemas.microsoft.com/office/drawing/2014/main" id="{89DCF8B4-A229-838C-7CE1-63ABD1EFC59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736" y="1676790"/>
            <a:ext cx="2002225" cy="140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Id Passport Images | Free Vectors, Stock Photos &amp; PSD">
            <a:extLst>
              <a:ext uri="{FF2B5EF4-FFF2-40B4-BE49-F238E27FC236}">
                <a16:creationId xmlns:a16="http://schemas.microsoft.com/office/drawing/2014/main" id="{F7876D76-39CD-21F5-DAE0-D43AB48C7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7" t="4263" r="11122" b="13544"/>
          <a:stretch/>
        </p:blipFill>
        <p:spPr bwMode="auto">
          <a:xfrm>
            <a:off x="-334978" y="6353059"/>
            <a:ext cx="12191999" cy="66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56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F4876-2EAD-32DE-06CC-1582CFF43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9867EF-76CA-06C6-A67C-B2DCCDE9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94" y="850094"/>
            <a:ext cx="6999471" cy="1147665"/>
          </a:xfrm>
        </p:spPr>
        <p:txBody>
          <a:bodyPr/>
          <a:lstStyle/>
          <a:p>
            <a:pPr algn="ctr"/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FOOD DRIVE DONATIONS</a:t>
            </a:r>
          </a:p>
        </p:txBody>
      </p:sp>
      <p:pic>
        <p:nvPicPr>
          <p:cNvPr id="6" name="Picture 5" descr="A picture containing indoor, cluttered, plastic, messy&#10;&#10;AI-generated content may be incorrect.">
            <a:extLst>
              <a:ext uri="{FF2B5EF4-FFF2-40B4-BE49-F238E27FC236}">
                <a16:creationId xmlns:a16="http://schemas.microsoft.com/office/drawing/2014/main" id="{6BE70309-B6B5-BB4B-3DCC-9C7055097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81"/>
          <a:stretch>
            <a:fillRect/>
          </a:stretch>
        </p:blipFill>
        <p:spPr bwMode="auto">
          <a:xfrm>
            <a:off x="3354978" y="2123546"/>
            <a:ext cx="2495098" cy="2357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3A5AC-BD4F-15DF-441D-07711FCF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5" b="25909"/>
          <a:stretch>
            <a:fillRect/>
          </a:stretch>
        </p:blipFill>
        <p:spPr bwMode="auto">
          <a:xfrm>
            <a:off x="4010125" y="4547964"/>
            <a:ext cx="2748309" cy="2263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erson standing next to a cart full of bags of food&#10;&#10;AI-generated content may be incorrect.">
            <a:extLst>
              <a:ext uri="{FF2B5EF4-FFF2-40B4-BE49-F238E27FC236}">
                <a16:creationId xmlns:a16="http://schemas.microsoft.com/office/drawing/2014/main" id="{64F0AA1A-91A6-D997-1CC5-0E7486E66D85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" b="16756"/>
          <a:stretch>
            <a:fillRect/>
          </a:stretch>
        </p:blipFill>
        <p:spPr bwMode="auto">
          <a:xfrm>
            <a:off x="9208770" y="2123546"/>
            <a:ext cx="2983230" cy="2357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8F91E1E1-3E5D-59C4-DD16-397B71ECB90E}"/>
              </a:ext>
            </a:extLst>
          </p:cNvPr>
          <p:cNvPicPr>
            <a:picLocks noChangeAspect="1"/>
          </p:cNvPicPr>
          <p:nvPr/>
        </p:nvPicPr>
        <p:blipFill rotWithShape="1"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70" b="29025"/>
          <a:stretch>
            <a:fillRect/>
          </a:stretch>
        </p:blipFill>
        <p:spPr bwMode="auto">
          <a:xfrm>
            <a:off x="927327" y="4547964"/>
            <a:ext cx="2983231" cy="2263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C44885-A588-6312-783F-961D9AAD15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38" b="14442"/>
          <a:stretch>
            <a:fillRect/>
          </a:stretch>
        </p:blipFill>
        <p:spPr bwMode="auto">
          <a:xfrm>
            <a:off x="6858000" y="4547964"/>
            <a:ext cx="2640593" cy="2268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cture containing indoor, lots, different, various&#10;&#10;AI-generated content may be incorrect.">
            <a:extLst>
              <a:ext uri="{FF2B5EF4-FFF2-40B4-BE49-F238E27FC236}">
                <a16:creationId xmlns:a16="http://schemas.microsoft.com/office/drawing/2014/main" id="{397241FC-9BFC-A6ED-E490-184890A6F7AE}"/>
              </a:ext>
            </a:extLst>
          </p:cNvPr>
          <p:cNvPicPr>
            <a:picLocks noChangeAspect="1"/>
          </p:cNvPicPr>
          <p:nvPr/>
        </p:nvPicPr>
        <p:blipFill rotWithShape="1"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99" b="12012"/>
          <a:stretch>
            <a:fillRect/>
          </a:stretch>
        </p:blipFill>
        <p:spPr bwMode="auto">
          <a:xfrm>
            <a:off x="9598159" y="4558260"/>
            <a:ext cx="2495098" cy="2263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25393A-EEA1-4D00-A4A8-C1B7DB0D1A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5" t="15292" r="8738"/>
          <a:stretch>
            <a:fillRect/>
          </a:stretch>
        </p:blipFill>
        <p:spPr bwMode="auto">
          <a:xfrm>
            <a:off x="927327" y="2123546"/>
            <a:ext cx="2307836" cy="2335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person standing next to a cart full of food&#10;&#10;AI-generated content may be incorrect.">
            <a:extLst>
              <a:ext uri="{FF2B5EF4-FFF2-40B4-BE49-F238E27FC236}">
                <a16:creationId xmlns:a16="http://schemas.microsoft.com/office/drawing/2014/main" id="{1501CE61-002E-E798-E6FE-499C5FA826D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176" y="2123546"/>
            <a:ext cx="3158779" cy="2357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9F0161-0E2F-B130-F893-8898128F4845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35000"/>
          </a:blip>
          <a:srcRect b="43146"/>
          <a:stretch/>
        </p:blipFill>
        <p:spPr>
          <a:xfrm>
            <a:off x="893114" y="36480"/>
            <a:ext cx="10222755" cy="14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8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8306-FFCA-94E8-B549-F5928372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637624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- administration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FB30ED-0940-A7B0-BF46-3768C4DE6D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4448079"/>
              </p:ext>
            </p:extLst>
          </p:nvPr>
        </p:nvGraphicFramePr>
        <p:xfrm>
          <a:off x="0" y="2203041"/>
          <a:ext cx="12192000" cy="4017335"/>
        </p:xfrm>
        <a:graphic>
          <a:graphicData uri="http://schemas.openxmlformats.org/drawingml/2006/table">
            <a:tbl>
              <a:tblPr/>
              <a:tblGrid>
                <a:gridCol w="3490099">
                  <a:extLst>
                    <a:ext uri="{9D8B030D-6E8A-4147-A177-3AD203B41FA5}">
                      <a16:colId xmlns:a16="http://schemas.microsoft.com/office/drawing/2014/main" val="4095127876"/>
                    </a:ext>
                  </a:extLst>
                </a:gridCol>
                <a:gridCol w="3002851">
                  <a:extLst>
                    <a:ext uri="{9D8B030D-6E8A-4147-A177-3AD203B41FA5}">
                      <a16:colId xmlns:a16="http://schemas.microsoft.com/office/drawing/2014/main" val="2274991342"/>
                    </a:ext>
                  </a:extLst>
                </a:gridCol>
                <a:gridCol w="1946940">
                  <a:extLst>
                    <a:ext uri="{9D8B030D-6E8A-4147-A177-3AD203B41FA5}">
                      <a16:colId xmlns:a16="http://schemas.microsoft.com/office/drawing/2014/main" val="480066057"/>
                    </a:ext>
                  </a:extLst>
                </a:gridCol>
                <a:gridCol w="3752110">
                  <a:extLst>
                    <a:ext uri="{9D8B030D-6E8A-4147-A177-3AD203B41FA5}">
                      <a16:colId xmlns:a16="http://schemas.microsoft.com/office/drawing/2014/main" val="4284967872"/>
                    </a:ext>
                  </a:extLst>
                </a:gridCol>
              </a:tblGrid>
              <a:tr h="803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District Clerk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Felicia Pitre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(214) 653-7301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3"/>
                        </a:rPr>
                        <a:t>fpitre@dallascounty.org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53996"/>
                  </a:ext>
                </a:extLst>
              </a:tr>
              <a:tr h="803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Chief Deputy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Nina Mountique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(214) 653-7445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4"/>
                        </a:rPr>
                        <a:t>nina.mountique@dallascounty.org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35856"/>
                  </a:ext>
                </a:extLst>
              </a:tr>
              <a:tr h="803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Human Resources Manager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effectLst/>
                        </a:rPr>
                        <a:t>Lashon Johnson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(214) 653-6225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5"/>
                        </a:rPr>
                        <a:t>lashon.johnson@dallascounty.org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0326"/>
                  </a:ext>
                </a:extLst>
              </a:tr>
              <a:tr h="803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effectLst/>
                        </a:rPr>
                        <a:t>Executive Assistant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Antonisha Hunter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effectLst/>
                        </a:rPr>
                        <a:t>(214) 653-7301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6"/>
                        </a:rPr>
                        <a:t>antonisha.hunter@dallascounty.org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569891"/>
                  </a:ext>
                </a:extLst>
              </a:tr>
              <a:tr h="803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effectLst/>
                        </a:rPr>
                        <a:t>System Coord / Open Records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effectLst/>
                        </a:rPr>
                        <a:t>Gary Fitzsimmons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effectLst/>
                        </a:rPr>
                        <a:t>(214) 653-6224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C4B399"/>
                          </a:solidFill>
                          <a:effectLst/>
                          <a:hlinkClick r:id="rId7"/>
                        </a:rPr>
                        <a:t>gfitzsimmons@dallascounty.org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2475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01A9B-3696-9D4E-47C3-D797038A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4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34EEC-074E-EDE3-D263-6E72D6DA4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6440-C790-B0EE-4A1B-49DA9B3C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49196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– Civil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25F297-DE62-B95E-9FF4-71BE2EC9A31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722880" y="2075649"/>
          <a:ext cx="8077200" cy="272495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4095127876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27499134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480066057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4284967872"/>
                    </a:ext>
                  </a:extLst>
                </a:gridCol>
              </a:tblGrid>
              <a:tr h="544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effectLst/>
                        </a:rPr>
                        <a:t>District Clerk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Felicia Pitre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(214) 653-7301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155184"/>
                          </a:solidFill>
                          <a:effectLst/>
                          <a:hlinkClick r:id="rId3"/>
                        </a:rPr>
                        <a:t>fpitre@dallascounty.org</a:t>
                      </a:r>
                      <a:endParaRPr lang="en-US" sz="900" b="1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53996"/>
                  </a:ext>
                </a:extLst>
              </a:tr>
              <a:tr h="544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effectLst/>
                        </a:rPr>
                        <a:t>Chief Deputy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Nina Mountique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(214) 653-7445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155184"/>
                          </a:solidFill>
                          <a:effectLst/>
                          <a:hlinkClick r:id="rId4"/>
                        </a:rPr>
                        <a:t>nina.mountique@dallascounty.org</a:t>
                      </a:r>
                      <a:endParaRPr lang="en-US" sz="900" b="1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35856"/>
                  </a:ext>
                </a:extLst>
              </a:tr>
              <a:tr h="544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effectLst/>
                        </a:rPr>
                        <a:t>Human Resources Manager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Lashon Johnson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(214) 653-6225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155184"/>
                          </a:solidFill>
                          <a:effectLst/>
                          <a:hlinkClick r:id="rId5"/>
                        </a:rPr>
                        <a:t>lashon.johnson@dallascounty.org</a:t>
                      </a:r>
                      <a:endParaRPr lang="en-US" sz="900" b="1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0326"/>
                  </a:ext>
                </a:extLst>
              </a:tr>
              <a:tr h="544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Executive Assistant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effectLst/>
                        </a:rPr>
                        <a:t>Antonisha Hunter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effectLst/>
                        </a:rPr>
                        <a:t>(214) 653-7301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155184"/>
                          </a:solidFill>
                          <a:effectLst/>
                          <a:hlinkClick r:id="rId6"/>
                        </a:rPr>
                        <a:t>antonisha.hunter@dallascounty.org</a:t>
                      </a:r>
                      <a:endParaRPr lang="en-US" sz="900" b="1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569891"/>
                  </a:ext>
                </a:extLst>
              </a:tr>
              <a:tr h="544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System Coord / Open Records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Gary Fitzsimmons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effectLst/>
                        </a:rPr>
                        <a:t>(214) 653-6224</a:t>
                      </a: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C4B399"/>
                          </a:solidFill>
                          <a:effectLst/>
                          <a:hlinkClick r:id="rId7"/>
                        </a:rPr>
                        <a:t>gfitzsimmons@dallascounty.org</a:t>
                      </a:r>
                      <a:endParaRPr lang="en-US" sz="900" b="1" dirty="0">
                        <a:effectLst/>
                      </a:endParaRPr>
                    </a:p>
                  </a:txBody>
                  <a:tcPr marL="23937" marR="23937" marT="23937" marB="23937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2475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52B11-27C6-3B8D-4CBD-98A5A436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25A89E-6126-C8CD-7335-D3A806303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94668"/>
              </p:ext>
            </p:extLst>
          </p:nvPr>
        </p:nvGraphicFramePr>
        <p:xfrm>
          <a:off x="0" y="1940559"/>
          <a:ext cx="12192000" cy="4024314"/>
        </p:xfrm>
        <a:graphic>
          <a:graphicData uri="http://schemas.openxmlformats.org/drawingml/2006/table">
            <a:tbl>
              <a:tblPr/>
              <a:tblGrid>
                <a:gridCol w="3666653">
                  <a:extLst>
                    <a:ext uri="{9D8B030D-6E8A-4147-A177-3AD203B41FA5}">
                      <a16:colId xmlns:a16="http://schemas.microsoft.com/office/drawing/2014/main" val="3972176752"/>
                    </a:ext>
                  </a:extLst>
                </a:gridCol>
                <a:gridCol w="2562131">
                  <a:extLst>
                    <a:ext uri="{9D8B030D-6E8A-4147-A177-3AD203B41FA5}">
                      <a16:colId xmlns:a16="http://schemas.microsoft.com/office/drawing/2014/main" val="810988416"/>
                    </a:ext>
                  </a:extLst>
                </a:gridCol>
                <a:gridCol w="2304862">
                  <a:extLst>
                    <a:ext uri="{9D8B030D-6E8A-4147-A177-3AD203B41FA5}">
                      <a16:colId xmlns:a16="http://schemas.microsoft.com/office/drawing/2014/main" val="4262168996"/>
                    </a:ext>
                  </a:extLst>
                </a:gridCol>
                <a:gridCol w="3658354">
                  <a:extLst>
                    <a:ext uri="{9D8B030D-6E8A-4147-A177-3AD203B41FA5}">
                      <a16:colId xmlns:a16="http://schemas.microsoft.com/office/drawing/2014/main" val="4187435409"/>
                    </a:ext>
                  </a:extLst>
                </a:gridCol>
              </a:tblGrid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Civil/Family/Juvenile Operations Manager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Connie Jones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653-6807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8"/>
                        </a:rPr>
                        <a:t>connie.jones@dallascounty.org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5131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Civil Family Court Operations Manager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Danitra Brown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653-6748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9" tooltip="mailto:danitra.brown@dallascounty.org"/>
                        </a:rPr>
                        <a:t>danitra.brown@dallascounty.org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03261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Asst. Juvenile Courts Operations Manager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Tracey Masters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698-4910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C4B399"/>
                          </a:solidFill>
                          <a:effectLst/>
                          <a:hlinkClick r:id="rId10"/>
                        </a:rPr>
                        <a:t>tracey.masters@dallascounty.org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01927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Family Court Supervisor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Alejandro Rodela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653-7173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11"/>
                        </a:rPr>
                        <a:t>alejandro.rodela@dallascounty.org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890760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Civil Court Supervisor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Latanya Barron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413-4204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12"/>
                        </a:rPr>
                        <a:t>latanya.barron@dallascounty.org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332382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File Desk Supervisor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 err="1">
                          <a:effectLst/>
                        </a:rPr>
                        <a:t>Na’Thella</a:t>
                      </a:r>
                      <a:r>
                        <a:rPr lang="en-US" sz="1600" b="0" dirty="0">
                          <a:effectLst/>
                        </a:rPr>
                        <a:t> Wilson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653-7240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13"/>
                        </a:rPr>
                        <a:t>Nathella.wilson@dallascounty.org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41797"/>
                  </a:ext>
                </a:extLst>
              </a:tr>
              <a:tr h="5749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Document Production Supervisor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Shelia Bradley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653-7049</a:t>
                      </a: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14"/>
                        </a:rPr>
                        <a:t>sbradley@dallascounty.org</a:t>
                      </a:r>
                      <a:endParaRPr lang="en-US" sz="1600" b="0" u="none" strike="noStrike" dirty="0">
                        <a:solidFill>
                          <a:srgbClr val="155184"/>
                        </a:solidFill>
                        <a:effectLst/>
                      </a:endParaRPr>
                    </a:p>
                    <a:p>
                      <a:pPr algn="ctr" fontAlgn="t"/>
                      <a:endParaRPr lang="en-US" sz="1600" b="0" u="none" strike="noStrike" dirty="0">
                        <a:solidFill>
                          <a:srgbClr val="155184"/>
                        </a:solidFill>
                        <a:effectLst/>
                      </a:endParaRPr>
                    </a:p>
                  </a:txBody>
                  <a:tcPr marL="42522" marR="42522" marT="42522" marB="42522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885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9922A0-1F30-2D0A-FDE6-515EF3E50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685681"/>
              </p:ext>
            </p:extLst>
          </p:nvPr>
        </p:nvGraphicFramePr>
        <p:xfrm>
          <a:off x="-1" y="5964873"/>
          <a:ext cx="12192000" cy="512127"/>
        </p:xfrm>
        <a:graphic>
          <a:graphicData uri="http://schemas.openxmlformats.org/drawingml/2006/table">
            <a:tbl>
              <a:tblPr/>
              <a:tblGrid>
                <a:gridCol w="3666654">
                  <a:extLst>
                    <a:ext uri="{9D8B030D-6E8A-4147-A177-3AD203B41FA5}">
                      <a16:colId xmlns:a16="http://schemas.microsoft.com/office/drawing/2014/main" val="1262355036"/>
                    </a:ext>
                  </a:extLst>
                </a:gridCol>
                <a:gridCol w="2571185">
                  <a:extLst>
                    <a:ext uri="{9D8B030D-6E8A-4147-A177-3AD203B41FA5}">
                      <a16:colId xmlns:a16="http://schemas.microsoft.com/office/drawing/2014/main" val="481161381"/>
                    </a:ext>
                  </a:extLst>
                </a:gridCol>
                <a:gridCol w="2290526">
                  <a:extLst>
                    <a:ext uri="{9D8B030D-6E8A-4147-A177-3AD203B41FA5}">
                      <a16:colId xmlns:a16="http://schemas.microsoft.com/office/drawing/2014/main" val="3556548385"/>
                    </a:ext>
                  </a:extLst>
                </a:gridCol>
                <a:gridCol w="3663635">
                  <a:extLst>
                    <a:ext uri="{9D8B030D-6E8A-4147-A177-3AD203B41FA5}">
                      <a16:colId xmlns:a16="http://schemas.microsoft.com/office/drawing/2014/main" val="957781947"/>
                    </a:ext>
                  </a:extLst>
                </a:gridCol>
              </a:tblGrid>
              <a:tr h="5121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Juvenile Collections Manager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Sandra Gray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653-6853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15"/>
                        </a:rPr>
                        <a:t>Sandra.gray@dallascounty.org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246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0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1523-19BA-8D6A-C4C9-20ADF09F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C26D-ECCB-F6B3-AFE2-E9456D9D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49196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– Criminal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1A498-4A6E-477A-A86D-B3B1372F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20C5FCA-EDA4-930A-5876-8ADDF81576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0592910"/>
              </p:ext>
            </p:extLst>
          </p:nvPr>
        </p:nvGraphicFramePr>
        <p:xfrm>
          <a:off x="0" y="1842224"/>
          <a:ext cx="12192000" cy="4466584"/>
        </p:xfrm>
        <a:graphic>
          <a:graphicData uri="http://schemas.openxmlformats.org/drawingml/2006/table">
            <a:tbl>
              <a:tblPr/>
              <a:tblGrid>
                <a:gridCol w="3476531">
                  <a:extLst>
                    <a:ext uri="{9D8B030D-6E8A-4147-A177-3AD203B41FA5}">
                      <a16:colId xmlns:a16="http://schemas.microsoft.com/office/drawing/2014/main" val="113255778"/>
                    </a:ext>
                  </a:extLst>
                </a:gridCol>
                <a:gridCol w="2619469">
                  <a:extLst>
                    <a:ext uri="{9D8B030D-6E8A-4147-A177-3AD203B41FA5}">
                      <a16:colId xmlns:a16="http://schemas.microsoft.com/office/drawing/2014/main" val="1713119412"/>
                    </a:ext>
                  </a:extLst>
                </a:gridCol>
                <a:gridCol w="2387097">
                  <a:extLst>
                    <a:ext uri="{9D8B030D-6E8A-4147-A177-3AD203B41FA5}">
                      <a16:colId xmlns:a16="http://schemas.microsoft.com/office/drawing/2014/main" val="120325345"/>
                    </a:ext>
                  </a:extLst>
                </a:gridCol>
                <a:gridCol w="3708903">
                  <a:extLst>
                    <a:ext uri="{9D8B030D-6E8A-4147-A177-3AD203B41FA5}">
                      <a16:colId xmlns:a16="http://schemas.microsoft.com/office/drawing/2014/main" val="1757625614"/>
                    </a:ext>
                  </a:extLst>
                </a:gridCol>
              </a:tblGrid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Criminal Section Manager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Tia Finney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653-5977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3"/>
                        </a:rPr>
                        <a:t>tia.finney@dallascounty.org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687085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Criminal Courts Operations Manager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Tanya Varnado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653-5976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4"/>
                        </a:rPr>
                        <a:t>tanya.varnado@dallascounty.org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902973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Criminal Courts Manager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Denise Asberry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653-5975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5"/>
                        </a:rPr>
                        <a:t>denise.asberry@dallascounty.org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17745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Criminal Courts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Sandra Minter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712-3014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6"/>
                        </a:rPr>
                        <a:t>sandra.minter@dallascounty.org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22045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Criminal Courts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Barbie Murphy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875-2445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7"/>
                        </a:rPr>
                        <a:t>barbie.murphy@dallascounty.org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00767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Felony Collections Coordinator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Brenda Barnett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653-5784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8"/>
                        </a:rPr>
                        <a:t>brenda.barnett@dallascounty.org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478768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Criminal Process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Donald R. Webber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653-5959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9"/>
                        </a:rPr>
                        <a:t>donald.r.webber@dallascounty.org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133550"/>
                  </a:ext>
                </a:extLst>
              </a:tr>
              <a:tr h="558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Magistrate Court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 err="1">
                          <a:effectLst/>
                        </a:rPr>
                        <a:t>DeJon</a:t>
                      </a:r>
                      <a:r>
                        <a:rPr lang="en-US" sz="1600" b="0" dirty="0">
                          <a:effectLst/>
                        </a:rPr>
                        <a:t> White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653-2843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10"/>
                        </a:rPr>
                        <a:t>Dejon.white@dallascounty.org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723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00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64700-B38D-4289-9C1F-857E018F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2079-AE1B-DFAF-CC78-6FB5083D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49196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– TRUST AND ACCOUNTING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FF426-D069-3C81-7070-705B85AA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1215733-129E-260C-25DE-A4CC479FC8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649639"/>
              </p:ext>
            </p:extLst>
          </p:nvPr>
        </p:nvGraphicFramePr>
        <p:xfrm>
          <a:off x="0" y="2607398"/>
          <a:ext cx="12192000" cy="2301402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783270544"/>
                    </a:ext>
                  </a:extLst>
                </a:gridCol>
                <a:gridCol w="2927287">
                  <a:extLst>
                    <a:ext uri="{9D8B030D-6E8A-4147-A177-3AD203B41FA5}">
                      <a16:colId xmlns:a16="http://schemas.microsoft.com/office/drawing/2014/main" val="3136069598"/>
                    </a:ext>
                  </a:extLst>
                </a:gridCol>
                <a:gridCol w="2507810">
                  <a:extLst>
                    <a:ext uri="{9D8B030D-6E8A-4147-A177-3AD203B41FA5}">
                      <a16:colId xmlns:a16="http://schemas.microsoft.com/office/drawing/2014/main" val="4062295765"/>
                    </a:ext>
                  </a:extLst>
                </a:gridCol>
                <a:gridCol w="3708903">
                  <a:extLst>
                    <a:ext uri="{9D8B030D-6E8A-4147-A177-3AD203B41FA5}">
                      <a16:colId xmlns:a16="http://schemas.microsoft.com/office/drawing/2014/main" val="1037677152"/>
                    </a:ext>
                  </a:extLst>
                </a:gridCol>
              </a:tblGrid>
              <a:tr h="767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Trust, Accounting and Collections Manager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George Vent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653-7315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3" tooltip="mailto:george.ventjr@dallascounty.org"/>
                        </a:rPr>
                        <a:t>george.ventjr@dallascounty.org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97883"/>
                  </a:ext>
                </a:extLst>
              </a:tr>
              <a:tr h="767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Trust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Jessica Williams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653-6055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4" tooltip="mailto:brenda.barnett@dallascounty.org"/>
                        </a:rPr>
                        <a:t>jessica.williams@dallascounty.org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915550"/>
                  </a:ext>
                </a:extLst>
              </a:tr>
              <a:tr h="767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Accounting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David Bradley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653-7260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5"/>
                        </a:rPr>
                        <a:t>david.bradley@dallascounty.org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798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18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532C-66DF-D9A6-3FD0-B8A25E5C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A657-CC34-DD21-73C5-68A8A46F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49196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– PASSPORT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553AD-FD4E-8EB0-0BDF-3DAD01BC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B7F7C6-84EF-18B1-C51F-5E2E3AF5D0D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4720587"/>
              </p:ext>
            </p:extLst>
          </p:nvPr>
        </p:nvGraphicFramePr>
        <p:xfrm>
          <a:off x="0" y="2410761"/>
          <a:ext cx="12192000" cy="2036478"/>
        </p:xfrm>
        <a:graphic>
          <a:graphicData uri="http://schemas.openxmlformats.org/drawingml/2006/table">
            <a:tbl>
              <a:tblPr/>
              <a:tblGrid>
                <a:gridCol w="4064000">
                  <a:extLst>
                    <a:ext uri="{9D8B030D-6E8A-4147-A177-3AD203B41FA5}">
                      <a16:colId xmlns:a16="http://schemas.microsoft.com/office/drawing/2014/main" val="41015410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4586803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04584904"/>
                    </a:ext>
                  </a:extLst>
                </a:gridCol>
              </a:tblGrid>
              <a:tr h="678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Passport Assistant Manager</a:t>
                      </a:r>
                    </a:p>
                    <a:p>
                      <a:pPr algn="ctr" fontAlgn="t"/>
                      <a:endParaRPr lang="en-US" sz="1050" b="0" dirty="0">
                        <a:effectLst/>
                      </a:endParaRPr>
                    </a:p>
                    <a:p>
                      <a:pPr algn="ctr" fontAlgn="t"/>
                      <a:r>
                        <a:rPr lang="en-US" sz="1050" b="0" dirty="0">
                          <a:effectLst/>
                        </a:rPr>
                        <a:t>(Downtown Dallas)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Maliha Shahzad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653-6519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30544"/>
                  </a:ext>
                </a:extLst>
              </a:tr>
              <a:tr h="678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Lead Clerk</a:t>
                      </a:r>
                    </a:p>
                    <a:p>
                      <a:pPr algn="ctr" fontAlgn="t"/>
                      <a:endParaRPr lang="en-US" sz="1050" b="0" dirty="0">
                        <a:effectLst/>
                      </a:endParaRPr>
                    </a:p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(East Dallas)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Christopher Garza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321-3183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52350"/>
                  </a:ext>
                </a:extLst>
              </a:tr>
              <a:tr h="678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Lead Clerk </a:t>
                      </a:r>
                      <a:endParaRPr lang="en-US" sz="1050" b="0" dirty="0">
                        <a:effectLst/>
                      </a:endParaRPr>
                    </a:p>
                    <a:p>
                      <a:pPr algn="ctr" fontAlgn="t"/>
                      <a:endParaRPr lang="en-US" sz="1000" b="0" dirty="0">
                        <a:effectLst/>
                      </a:endParaRPr>
                    </a:p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(North Dallas)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Yvette Gomez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904-3032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687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8EA17FB-99FE-BBF7-73D2-EEDA7C72CD2C}"/>
              </a:ext>
            </a:extLst>
          </p:cNvPr>
          <p:cNvSpPr txBox="1"/>
          <p:nvPr/>
        </p:nvSpPr>
        <p:spPr>
          <a:xfrm>
            <a:off x="3868093" y="4948648"/>
            <a:ext cx="6106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</a:rPr>
              <a:t>E-mail us at </a:t>
            </a:r>
            <a:r>
              <a:rPr lang="en-US" b="0" i="0" u="none" strike="noStrike" dirty="0">
                <a:solidFill>
                  <a:srgbClr val="C4B399"/>
                </a:solidFill>
                <a:effectLst/>
                <a:hlinkClick r:id="rId3"/>
              </a:rPr>
              <a:t>DCPassports@dallascounty.org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0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C6CE8-6EA7-5ED4-0278-28CC59FB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642B-F02B-BEBD-B264-4C8481AA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49196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Contact Us – RECORDS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831FE-0792-B578-A7CE-643BB093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25880DB-92E2-9D04-4609-0DE5AE4B28E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3907706"/>
              </p:ext>
            </p:extLst>
          </p:nvPr>
        </p:nvGraphicFramePr>
        <p:xfrm>
          <a:off x="0" y="2371677"/>
          <a:ext cx="12192000" cy="2046414"/>
        </p:xfrm>
        <a:graphic>
          <a:graphicData uri="http://schemas.openxmlformats.org/drawingml/2006/table">
            <a:tbl>
              <a:tblPr/>
              <a:tblGrid>
                <a:gridCol w="3422210">
                  <a:extLst>
                    <a:ext uri="{9D8B030D-6E8A-4147-A177-3AD203B41FA5}">
                      <a16:colId xmlns:a16="http://schemas.microsoft.com/office/drawing/2014/main" val="574897070"/>
                    </a:ext>
                  </a:extLst>
                </a:gridCol>
                <a:gridCol w="2673790">
                  <a:extLst>
                    <a:ext uri="{9D8B030D-6E8A-4147-A177-3AD203B41FA5}">
                      <a16:colId xmlns:a16="http://schemas.microsoft.com/office/drawing/2014/main" val="2389137148"/>
                    </a:ext>
                  </a:extLst>
                </a:gridCol>
                <a:gridCol w="2278455">
                  <a:extLst>
                    <a:ext uri="{9D8B030D-6E8A-4147-A177-3AD203B41FA5}">
                      <a16:colId xmlns:a16="http://schemas.microsoft.com/office/drawing/2014/main" val="3655118909"/>
                    </a:ext>
                  </a:extLst>
                </a:gridCol>
                <a:gridCol w="3817545">
                  <a:extLst>
                    <a:ext uri="{9D8B030D-6E8A-4147-A177-3AD203B41FA5}">
                      <a16:colId xmlns:a16="http://schemas.microsoft.com/office/drawing/2014/main" val="4123286461"/>
                    </a:ext>
                  </a:extLst>
                </a:gridCol>
              </a:tblGrid>
              <a:tr h="6821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Records Manager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Ahsan Ali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(214) 653-7052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3"/>
                        </a:rPr>
                        <a:t>ahsan.ali@dallascounty.org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720738"/>
                  </a:ext>
                </a:extLst>
              </a:tr>
              <a:tr h="6821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Civil/Family Records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Eduardo Suarez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653-6853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>
                          <a:solidFill>
                            <a:srgbClr val="155184"/>
                          </a:solidFill>
                          <a:effectLst/>
                          <a:hlinkClick r:id="rId4"/>
                        </a:rPr>
                        <a:t>eduardo.suarez@dallascounty.org</a:t>
                      </a:r>
                      <a:endParaRPr lang="en-US" sz="1600" b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55645"/>
                  </a:ext>
                </a:extLst>
              </a:tr>
              <a:tr h="6821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Felony Records Supervisor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effectLst/>
                        </a:rPr>
                        <a:t>Christopher Webb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dirty="0">
                          <a:effectLst/>
                        </a:rPr>
                        <a:t>(214) 653-5987</a:t>
                      </a: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155184"/>
                          </a:solidFill>
                          <a:effectLst/>
                          <a:hlinkClick r:id="rId5"/>
                        </a:rPr>
                        <a:t>christopher.webb@dallascounty.org</a:t>
                      </a:r>
                      <a:endParaRPr lang="en-US" sz="1600" b="0" dirty="0">
                        <a:effectLst/>
                      </a:endParaRPr>
                    </a:p>
                  </a:txBody>
                  <a:tcPr marL="23937" marR="23937" marT="23937" marB="23937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148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3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Criminal </a:t>
            </a:r>
          </a:p>
          <a:p>
            <a:r>
              <a:rPr lang="en-US" dirty="0"/>
              <a:t>Civil /Family/ Juvenile </a:t>
            </a:r>
          </a:p>
          <a:p>
            <a:r>
              <a:rPr lang="en-US" dirty="0"/>
              <a:t>Records </a:t>
            </a:r>
          </a:p>
          <a:p>
            <a:r>
              <a:rPr lang="en-US" dirty="0"/>
              <a:t>Passport</a:t>
            </a:r>
          </a:p>
          <a:p>
            <a:r>
              <a:rPr lang="en-US" dirty="0"/>
              <a:t>Trust, Accounting, &amp; Collections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6579" y="449455"/>
            <a:ext cx="4964671" cy="525308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CFE66-A9E7-A365-967B-2FD670CB39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3574" y="2466399"/>
            <a:ext cx="5967961" cy="4543425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214-653-7301</a:t>
            </a:r>
          </a:p>
          <a:p>
            <a:r>
              <a:rPr lang="en-US" sz="2600" b="0" i="0" u="none" strike="noStrike" dirty="0">
                <a:solidFill>
                  <a:srgbClr val="C4B399"/>
                </a:solidFill>
                <a:effectLst/>
                <a:hlinkClick r:id="rId3"/>
              </a:rPr>
              <a:t>fpitre@dallascounty.org</a:t>
            </a:r>
            <a:endParaRPr lang="en-US" sz="2600" b="0" i="0" u="none" strike="noStrike" dirty="0">
              <a:solidFill>
                <a:srgbClr val="C4B399"/>
              </a:solidFill>
              <a:effectLst/>
            </a:endParaRPr>
          </a:p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www.dallascounty.org/government/district-clerk/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4537E-FB60-B00D-D14B-D344CBC73F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82"/>
            <a:ext cx="12192000" cy="23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9B219-18F9-6768-0F44-2CA8FBCED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7858-0C33-43BA-3347-A77CA7DE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46" y="725454"/>
            <a:ext cx="4640418" cy="5407091"/>
          </a:xfrm>
        </p:spPr>
        <p:txBody>
          <a:bodyPr/>
          <a:lstStyle/>
          <a:p>
            <a:r>
              <a:rPr lang="en-US" dirty="0"/>
              <a:t>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104E1-8348-85BD-F70E-81E50C352B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4564" y="1096646"/>
            <a:ext cx="6633171" cy="54070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fontAlgn="base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The mission of the District Clerk is to provide the judicial system and the public with information and support in the most technologically advanced method possible by: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Fulfilling our statutory duties as record custodian and fee officer to the best of our abilities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Fostering an environment for our employees that encourages the development of new ideas and the willingness to improve productivity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Implementing our goals and objectives with a team-based approach to decision-making throughout the organization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</a:rPr>
              <a:t>Striving to be a leader and example to other county and state agencies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C1F37-661A-3EA4-EB48-8F947CAA5D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01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055" y="459891"/>
            <a:ext cx="9808773" cy="1427585"/>
          </a:xfrm>
        </p:spPr>
        <p:txBody>
          <a:bodyPr/>
          <a:lstStyle/>
          <a:p>
            <a:pPr algn="ctr"/>
            <a:r>
              <a:rPr lang="en-US" u="sng" dirty="0"/>
              <a:t>District clerk’s – criminal sections</a:t>
            </a:r>
            <a:endParaRPr lang="en-ZA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96925" y="1544633"/>
            <a:ext cx="8598150" cy="5161084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*</a:t>
            </a:r>
            <a:r>
              <a:rPr lang="en-US" sz="3200" b="1" dirty="0">
                <a:solidFill>
                  <a:srgbClr val="00B0F0"/>
                </a:solidFill>
              </a:rPr>
              <a:t>Lew Sterrett Justice Center Magistrate Court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F0"/>
                </a:solidFill>
              </a:rPr>
              <a:t>24/7/365 Operation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17 District Criminal Courts, 2 Auxiliary Magistrate Courts, &amp; 1 Drug Court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/>
              <a:t>*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Criminal Process and Support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Writs &amp;Appeals  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Subpoenas &amp; Indictments 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Expunctions &amp; Non-Disclosures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Bond Forfeitures </a:t>
            </a:r>
          </a:p>
          <a:p>
            <a:r>
              <a:rPr lang="en-US" sz="3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Criminal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0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46832-CBCC-E328-3EF3-D0A3B97B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ADACF4-215A-C98C-1510-DC1E3BEB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055" y="459891"/>
            <a:ext cx="9808773" cy="1427585"/>
          </a:xfrm>
        </p:spPr>
        <p:txBody>
          <a:bodyPr/>
          <a:lstStyle/>
          <a:p>
            <a:pPr algn="ctr"/>
            <a:r>
              <a:rPr lang="en-US" u="sng" dirty="0"/>
              <a:t>Reporting – criminal</a:t>
            </a:r>
            <a:endParaRPr lang="en-ZA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19A0-EAEB-5B66-2420-472E4D2143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96925" y="1544633"/>
            <a:ext cx="8598150" cy="5161084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Protective Orders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24 hour</a:t>
            </a:r>
          </a:p>
          <a:p>
            <a:r>
              <a:rPr lang="en-US" sz="3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</a:t>
            </a:r>
            <a:r>
              <a:rPr lang="en-US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Restitution Payments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Payout to victims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* </a:t>
            </a:r>
            <a:r>
              <a:rPr lang="en-US" sz="1900" b="1" dirty="0">
                <a:solidFill>
                  <a:srgbClr val="00B0F0"/>
                </a:solidFill>
              </a:rPr>
              <a:t>PSRS (Public Safety Report System)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Conditions of bonds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Court Disposition Report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Case activity for the courts</a:t>
            </a:r>
          </a:p>
          <a:p>
            <a:r>
              <a:rPr lang="en-US" sz="1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BE77A-BC3A-18FC-E46C-BCA85051BE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2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322829"/>
            <a:ext cx="9808773" cy="1427585"/>
          </a:xfrm>
        </p:spPr>
        <p:txBody>
          <a:bodyPr/>
          <a:lstStyle/>
          <a:p>
            <a:pPr algn="ctr"/>
            <a:r>
              <a:rPr lang="en-US" u="sng" dirty="0"/>
              <a:t>District clerk’s – civil division</a:t>
            </a:r>
            <a:endParaRPr lang="en-ZA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5207" y="1303698"/>
            <a:ext cx="8243860" cy="555430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7600" b="1" u="sng" dirty="0"/>
          </a:p>
          <a:p>
            <a:pPr marL="0" indent="0" algn="ctr">
              <a:buNone/>
            </a:pPr>
            <a:r>
              <a:rPr lang="en-US" sz="7600" b="1" u="sng" dirty="0"/>
              <a:t>Civil:</a:t>
            </a:r>
            <a:r>
              <a:rPr lang="en-US" sz="8800" dirty="0"/>
              <a:t>	 </a:t>
            </a:r>
          </a:p>
          <a:p>
            <a:pPr marL="0" indent="0" algn="ctr">
              <a:buNone/>
            </a:pPr>
            <a:r>
              <a:rPr lang="en-US" sz="7200" dirty="0"/>
              <a:t>Motor Vehicle Accident, Debt Contract/Collection,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dirty="0"/>
              <a:t>       Personal Injury and Other Civil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latin typeface="Agency FB" panose="020B0503020202020204" pitchFamily="34" charset="0"/>
              </a:rPr>
              <a:t>Civil/Tax       (13)(1)</a:t>
            </a:r>
            <a:r>
              <a:rPr lang="en-US" sz="5600" dirty="0">
                <a:latin typeface="Agency FB" panose="020B0503020202020204" pitchFamily="34" charset="0"/>
              </a:rPr>
              <a:t>      Delinquent Tax cases </a:t>
            </a:r>
            <a:r>
              <a:rPr lang="en-US" sz="8800" dirty="0"/>
              <a:t>	</a:t>
            </a:r>
          </a:p>
          <a:p>
            <a:pPr marL="0" indent="0" algn="ctr">
              <a:buNone/>
            </a:pPr>
            <a:r>
              <a:rPr lang="en-US" sz="8800" b="1" dirty="0"/>
              <a:t>    </a:t>
            </a:r>
            <a:r>
              <a:rPr lang="en-US" sz="7600" b="1" u="sng" dirty="0"/>
              <a:t>Family:</a:t>
            </a:r>
            <a:r>
              <a:rPr lang="en-US" sz="8800" b="1" dirty="0"/>
              <a:t>	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Divorce, Adult Name Change, SAPCR, Adoption and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	Protective Orders</a:t>
            </a:r>
            <a:r>
              <a:rPr lang="en-US" sz="8800" b="1" dirty="0"/>
              <a:t>	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>
                <a:latin typeface="Agency FB" panose="020B0503020202020204" pitchFamily="34" charset="0"/>
              </a:rPr>
              <a:t>   Family/IVD    (7)    </a:t>
            </a:r>
            <a:r>
              <a:rPr lang="en-US" sz="6400" dirty="0">
                <a:latin typeface="Agency FB" panose="020B0503020202020204" pitchFamily="34" charset="0"/>
              </a:rPr>
              <a:t>   OAG = Office of Attorney General</a:t>
            </a:r>
            <a:r>
              <a:rPr lang="en-US" sz="8800" b="1" dirty="0"/>
              <a:t>	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dirty="0"/>
              <a:t>  </a:t>
            </a:r>
            <a:r>
              <a:rPr lang="en-US" sz="7600" b="1" u="sng" dirty="0"/>
              <a:t>Juvenile:</a:t>
            </a:r>
            <a:r>
              <a:rPr lang="en-US" sz="8800" dirty="0"/>
              <a:t>	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dirty="0"/>
              <a:t> </a:t>
            </a:r>
            <a:r>
              <a:rPr lang="en-US" sz="7200" dirty="0"/>
              <a:t>Civil, CPS, Adoption, and Delinquent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>
                <a:latin typeface="Agency FB" panose="020B0503020202020204" pitchFamily="34" charset="0"/>
              </a:rPr>
              <a:t>Juvenile        (2)(1) </a:t>
            </a:r>
            <a:r>
              <a:rPr lang="en-US" sz="6400" dirty="0">
                <a:latin typeface="Agency FB" panose="020B0503020202020204" pitchFamily="34" charset="0"/>
              </a:rPr>
              <a:t>CPS Child Protective Services and Delinquent cases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7200" b="1" dirty="0"/>
          </a:p>
          <a:p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9CA6E-DFC8-A66D-B2E2-9753AEE7C20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" r="-1"/>
          <a:stretch/>
        </p:blipFill>
        <p:spPr>
          <a:xfrm>
            <a:off x="10194202" y="4214801"/>
            <a:ext cx="1869770" cy="1606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36DC1-391D-C181-61D2-7612CB5ABB71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2" r="7422"/>
          <a:stretch/>
        </p:blipFill>
        <p:spPr>
          <a:xfrm>
            <a:off x="7912727" y="2308267"/>
            <a:ext cx="2027754" cy="1438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0CFDF-67C9-C34F-572B-9F4103091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721" y="4214801"/>
            <a:ext cx="1889760" cy="1606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69F8C-38FF-4F82-4B13-5BA5890389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2" r="5798"/>
          <a:stretch/>
        </p:blipFill>
        <p:spPr bwMode="auto">
          <a:xfrm>
            <a:off x="10063662" y="2319584"/>
            <a:ext cx="2000310" cy="1427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01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5625F917-F103-4246-B4D2-9DE6B3E5E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4296042-EA9E-4E3F-9165-4A9458DA5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B0597BA1-5C20-429B-A8D2-8AE246412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23" y="1207759"/>
            <a:ext cx="5304295" cy="1220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Clr>
                <a:srgbClr val="F496CB">
                  <a:lumMod val="75000"/>
                </a:srgbClr>
              </a:buClr>
              <a:buSzPct val="80000"/>
            </a:pPr>
            <a:r>
              <a:rPr lang="en-US" sz="2700" dirty="0"/>
              <a:t>Issuances and requests:</a:t>
            </a:r>
            <a:br>
              <a:rPr lang="en-US" sz="2700" dirty="0"/>
            </a:br>
            <a:br>
              <a:rPr lang="en-US" sz="2700" b="1" dirty="0"/>
            </a:br>
            <a:r>
              <a:rPr lang="en-US" sz="2700" dirty="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64F-E2D5-D8E7-C513-C47A7E409D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63000" y="3810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E570-1B5E-FFD1-485D-D77E4E6FE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4423" y="2547645"/>
            <a:ext cx="5304295" cy="397999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>
              <a:lnSpc>
                <a:spcPct val="90000"/>
              </a:lnSpc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1800" b="1" u="sng" dirty="0"/>
              <a:t>File Desk</a:t>
            </a:r>
            <a:r>
              <a:rPr lang="en-US" sz="1800" dirty="0"/>
              <a:t>	</a:t>
            </a:r>
          </a:p>
          <a:p>
            <a:pPr lvl="0">
              <a:lnSpc>
                <a:spcPct val="90000"/>
              </a:lnSpc>
              <a:buClr>
                <a:srgbClr val="F496CB">
                  <a:lumMod val="75000"/>
                </a:srgbClr>
              </a:buClr>
              <a:buSzPct val="80000"/>
            </a:pPr>
            <a:r>
              <a:rPr lang="en-US" sz="1800" dirty="0"/>
              <a:t>File new suits, electronic filing</a:t>
            </a:r>
          </a:p>
          <a:p>
            <a:pPr marL="0" lvl="0">
              <a:lnSpc>
                <a:spcPct val="90000"/>
              </a:lnSpc>
              <a:buClr>
                <a:srgbClr val="F496CB">
                  <a:lumMod val="75000"/>
                </a:srgbClr>
              </a:buClr>
              <a:buSzPct val="80000"/>
            </a:pPr>
            <a:endParaRPr lang="en-US" sz="1800" dirty="0"/>
          </a:p>
          <a:p>
            <a:pPr marL="0" lvl="0">
              <a:lnSpc>
                <a:spcPct val="90000"/>
              </a:lnSpc>
              <a:buClr>
                <a:srgbClr val="F496CB">
                  <a:lumMod val="75000"/>
                </a:srgbClr>
              </a:buClr>
              <a:buSzPct val="80000"/>
            </a:pPr>
            <a:r>
              <a:rPr lang="en-US" sz="1800" b="1" u="sng" dirty="0"/>
              <a:t>Document Production:</a:t>
            </a:r>
            <a:r>
              <a:rPr lang="en-US" sz="1800" b="1" dirty="0"/>
              <a:t>     </a:t>
            </a:r>
          </a:p>
          <a:p>
            <a:pPr lvl="0">
              <a:lnSpc>
                <a:spcPct val="90000"/>
              </a:lnSpc>
              <a:buClr>
                <a:srgbClr val="F496CB">
                  <a:lumMod val="75000"/>
                </a:srgbClr>
              </a:buClr>
              <a:buSzPct val="80000"/>
            </a:pPr>
            <a:r>
              <a:rPr lang="en-US" sz="1800" dirty="0"/>
              <a:t>Issuing citation, notices, subpoenas, writs, TRO,  &amp; injunctions 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FA83EE6E-D2CA-4F96-8502-90228F23E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1608" y="488844"/>
            <a:ext cx="2687741" cy="350683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ound Single Corner Rectangle 24">
            <a:extLst>
              <a:ext uri="{FF2B5EF4-FFF2-40B4-BE49-F238E27FC236}">
                <a16:creationId xmlns:a16="http://schemas.microsoft.com/office/drawing/2014/main" id="{F40648EA-C5C4-4A79-8490-EF7F4CFE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7841" y="916605"/>
            <a:ext cx="1998359" cy="2230427"/>
          </a:xfrm>
          <a:prstGeom prst="round1Rect">
            <a:avLst>
              <a:gd name="adj" fmla="val 1129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ound Single Corner Rectangle 23">
            <a:extLst>
              <a:ext uri="{FF2B5EF4-FFF2-40B4-BE49-F238E27FC236}">
                <a16:creationId xmlns:a16="http://schemas.microsoft.com/office/drawing/2014/main" id="{7C5B5FF1-19A6-4A2C-8165-C65BF561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966487" y="4164747"/>
            <a:ext cx="2347509" cy="1755606"/>
          </a:xfrm>
          <a:prstGeom prst="round1Rect">
            <a:avLst>
              <a:gd name="adj" fmla="val 1129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30A4C89E-6EE7-4E11-8A2A-5B20541A2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86569" y="3301139"/>
            <a:ext cx="2220800" cy="302752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6856C-8A2D-1DFB-0297-F3ACC6ACAD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06645" y="3830167"/>
            <a:ext cx="2380647" cy="1785485"/>
          </a:xfrm>
          <a:prstGeom prst="rect">
            <a:avLst/>
          </a:prstGeom>
          <a:noFill/>
        </p:spPr>
      </p:pic>
      <p:pic>
        <p:nvPicPr>
          <p:cNvPr id="1026" name="Picture 2" descr="A portrait of a person&#10;&#10;AI-generated content may be incorrect.">
            <a:extLst>
              <a:ext uri="{FF2B5EF4-FFF2-40B4-BE49-F238E27FC236}">
                <a16:creationId xmlns:a16="http://schemas.microsoft.com/office/drawing/2014/main" id="{45CAD631-925E-88E5-4563-5478F986F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88" b="2841"/>
          <a:stretch/>
        </p:blipFill>
        <p:spPr bwMode="auto">
          <a:xfrm>
            <a:off x="6966487" y="1127125"/>
            <a:ext cx="1887366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15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055" y="459891"/>
            <a:ext cx="9808773" cy="1427585"/>
          </a:xfrm>
        </p:spPr>
        <p:txBody>
          <a:bodyPr/>
          <a:lstStyle/>
          <a:p>
            <a:pPr algn="ctr"/>
            <a:r>
              <a:rPr lang="en-US" u="sng" dirty="0"/>
              <a:t>District clerk’s – records division</a:t>
            </a:r>
            <a:endParaRPr lang="en-ZA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25615" y="1617785"/>
            <a:ext cx="7253654" cy="5161084"/>
          </a:xfrm>
        </p:spPr>
        <p:txBody>
          <a:bodyPr>
            <a:normAutofit/>
          </a:bodyPr>
          <a:lstStyle/>
          <a:p>
            <a:pPr algn="ctr"/>
            <a:r>
              <a:rPr lang="en-US" sz="1900" b="1" dirty="0"/>
              <a:t>Civil, Family, Criminal, &amp; Juvenile</a:t>
            </a:r>
          </a:p>
          <a:p>
            <a:pPr algn="ctr"/>
            <a:endParaRPr lang="en-US" sz="2400" dirty="0"/>
          </a:p>
          <a:p>
            <a:pPr algn="ctr"/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Retrieve Records for Customers</a:t>
            </a:r>
          </a:p>
          <a:p>
            <a:pPr indent="457200" algn="ctr">
              <a:lnSpc>
                <a:spcPct val="107000"/>
              </a:lnSpc>
            </a:pP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Minute Books – Permanent Records</a:t>
            </a:r>
          </a:p>
          <a:p>
            <a:pPr indent="457200" algn="ctr">
              <a:lnSpc>
                <a:spcPct val="107000"/>
              </a:lnSpc>
            </a:pP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07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Microfilm/Microfiche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D0D7905-C180-53E1-A231-DCA29EB3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62" r="2967" b="24648"/>
          <a:stretch/>
        </p:blipFill>
        <p:spPr bwMode="auto">
          <a:xfrm>
            <a:off x="0" y="1887476"/>
            <a:ext cx="3204013" cy="42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1AFC6-B79D-9A6A-BFA6-21D45ED7B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213" y="3119698"/>
            <a:ext cx="2561157" cy="3701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57BF8-688C-A333-0779-A4C04572B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51" t="1945" r="11085"/>
          <a:stretch/>
        </p:blipFill>
        <p:spPr>
          <a:xfrm>
            <a:off x="10216368" y="1617785"/>
            <a:ext cx="1308845" cy="13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62" y="1429266"/>
            <a:ext cx="5617879" cy="1999734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</a:rPr>
              <a:t>Hard Copies Files Records 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2388F-5C1D-7C56-C695-A152797CD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6151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DB7358-0BCB-4DEB-B717-C1D7CC555F05}">
  <ds:schemaRefs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http://www.w3.org/XML/1998/namespace"/>
    <ds:schemaRef ds:uri="http://schemas.microsoft.com/office/2006/documentManagement/types"/>
    <ds:schemaRef ds:uri="71af3243-3dd4-4a8d-8c0d-dd76da1f02a5"/>
    <ds:schemaRef ds:uri="16c05727-aa75-4e4a-9b5f-8a80a1165891"/>
    <ds:schemaRef ds:uri="http://purl.org/dc/dcmitype/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8255</TotalTime>
  <Words>1093</Words>
  <Application>Microsoft Office PowerPoint</Application>
  <PresentationFormat>Widescreen</PresentationFormat>
  <Paragraphs>267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Times New Roman</vt:lpstr>
      <vt:lpstr>Agency FB</vt:lpstr>
      <vt:lpstr>Century Gothic</vt:lpstr>
      <vt:lpstr>Calibri</vt:lpstr>
      <vt:lpstr>Symbol</vt:lpstr>
      <vt:lpstr>Aptos</vt:lpstr>
      <vt:lpstr>Aldhabi</vt:lpstr>
      <vt:lpstr>Vapor Trail</vt:lpstr>
      <vt:lpstr>Dallas county District clerk’s office </vt:lpstr>
      <vt:lpstr>overview</vt:lpstr>
      <vt:lpstr>Mission statement</vt:lpstr>
      <vt:lpstr>District clerk’s – criminal sections</vt:lpstr>
      <vt:lpstr>Reporting – criminal</vt:lpstr>
      <vt:lpstr>District clerk’s – civil division</vt:lpstr>
      <vt:lpstr>Issuances and requests:   </vt:lpstr>
      <vt:lpstr>District clerk’s – records division</vt:lpstr>
      <vt:lpstr>Hard Copies Files Records </vt:lpstr>
      <vt:lpstr>trust </vt:lpstr>
      <vt:lpstr>District clerk’s – passport division</vt:lpstr>
      <vt:lpstr>passport division</vt:lpstr>
      <vt:lpstr> FOOD DRIVE DONATIONS</vt:lpstr>
      <vt:lpstr>Contact Us - administration</vt:lpstr>
      <vt:lpstr>Contact Us – Civil </vt:lpstr>
      <vt:lpstr>Contact Us – Criminal </vt:lpstr>
      <vt:lpstr>Contact Us – TRUST AND ACCOUNTING </vt:lpstr>
      <vt:lpstr>Contact Us – PASSPORT</vt:lpstr>
      <vt:lpstr>Contact Us – RECORDS</vt:lpstr>
      <vt:lpstr>Thank you</vt:lpstr>
    </vt:vector>
  </TitlesOfParts>
  <Company>Dallas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Dallas county District clerk</dc:title>
  <dc:creator>Antonisha Hunter</dc:creator>
  <cp:lastModifiedBy>Gary Fitzsimmons</cp:lastModifiedBy>
  <cp:revision>64</cp:revision>
  <cp:lastPrinted>2025-04-09T21:32:09Z</cp:lastPrinted>
  <dcterms:created xsi:type="dcterms:W3CDTF">2024-04-09T14:00:47Z</dcterms:created>
  <dcterms:modified xsi:type="dcterms:W3CDTF">2026-04-09T17:10:27Z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