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6"/>
  </p:notesMasterIdLst>
  <p:sldIdLst>
    <p:sldId id="257" r:id="rId4"/>
    <p:sldId id="409" r:id="rId5"/>
    <p:sldId id="404" r:id="rId6"/>
    <p:sldId id="410" r:id="rId7"/>
    <p:sldId id="417" r:id="rId8"/>
    <p:sldId id="418" r:id="rId9"/>
    <p:sldId id="406" r:id="rId10"/>
    <p:sldId id="419" r:id="rId11"/>
    <p:sldId id="407" r:id="rId12"/>
    <p:sldId id="408" r:id="rId13"/>
    <p:sldId id="405" r:id="rId14"/>
    <p:sldId id="41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87"/>
    <a:srgbClr val="62C02E"/>
    <a:srgbClr val="B4BE30"/>
    <a:srgbClr val="7ABC32"/>
    <a:srgbClr val="005A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95238" autoAdjust="0"/>
  </p:normalViewPr>
  <p:slideViewPr>
    <p:cSldViewPr>
      <p:cViewPr>
        <p:scale>
          <a:sx n="104" d="100"/>
          <a:sy n="104" d="100"/>
        </p:scale>
        <p:origin x="-90" y="-1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4/4/2016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dirty="0"/>
          </a:p>
        </p:txBody>
      </p:sp>
    </p:spTree>
    <p:extLst>
      <p:ext uri="{BB962C8B-B14F-4D97-AF65-F5344CB8AC3E}">
        <p14:creationId xmlns:p14="http://schemas.microsoft.com/office/powerpoint/2010/main" val="128304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10:38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10:38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4/4/2016 10:37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cstate="print"/>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1066800"/>
          </a:xfrm>
        </p:spPr>
        <p:txBody>
          <a:bodyPr/>
          <a:lstStyle/>
          <a:p>
            <a:r>
              <a:rPr lang="en-US" sz="7200" u="sng" dirty="0" smtClean="0"/>
              <a:t>DCHHS Update</a:t>
            </a:r>
            <a:r>
              <a:rPr lang="en-US" sz="6000" u="sng" dirty="0" smtClean="0"/>
              <a:t/>
            </a:r>
            <a:br>
              <a:rPr lang="en-US" sz="6000" u="sng" dirty="0" smtClean="0"/>
            </a:br>
            <a:r>
              <a:rPr lang="en-US" dirty="0" smtClean="0"/>
              <a:t>Zika Virus </a:t>
            </a:r>
            <a:br>
              <a:rPr lang="en-US" dirty="0" smtClean="0"/>
            </a:br>
            <a:endParaRPr lang="en-US" dirty="0"/>
          </a:p>
        </p:txBody>
      </p:sp>
      <p:sp>
        <p:nvSpPr>
          <p:cNvPr id="3" name="Subtitle 2"/>
          <p:cNvSpPr>
            <a:spLocks noGrp="1"/>
          </p:cNvSpPr>
          <p:nvPr>
            <p:ph type="subTitle" idx="1"/>
          </p:nvPr>
        </p:nvSpPr>
        <p:spPr>
          <a:xfrm>
            <a:off x="533400" y="3048000"/>
            <a:ext cx="3826670" cy="762000"/>
          </a:xfrm>
        </p:spPr>
        <p:txBody>
          <a:bodyPr>
            <a:normAutofit/>
          </a:bodyPr>
          <a:lstStyle/>
          <a:p>
            <a:r>
              <a:rPr lang="en-US" sz="1600" b="1" dirty="0" smtClean="0">
                <a:effectLst>
                  <a:outerShdw blurRad="38100" dist="38100" dir="2700000" algn="tl">
                    <a:srgbClr val="000000">
                      <a:alpha val="43137"/>
                    </a:srgbClr>
                  </a:outerShdw>
                </a:effectLst>
              </a:rPr>
              <a:t>Zachary Thompson</a:t>
            </a:r>
          </a:p>
          <a:p>
            <a:r>
              <a:rPr lang="en-US" sz="1600" dirty="0" smtClean="0">
                <a:effectLst>
                  <a:outerShdw blurRad="38100" dist="38100" dir="2700000" algn="tl">
                    <a:srgbClr val="000000">
                      <a:alpha val="43137"/>
                    </a:srgbClr>
                  </a:outerShdw>
                </a:effectLst>
              </a:rPr>
              <a:t>Director</a:t>
            </a:r>
          </a:p>
          <a:p>
            <a:r>
              <a:rPr lang="en-US" sz="1600" dirty="0" smtClean="0">
                <a:effectLst>
                  <a:outerShdw blurRad="38100" dist="38100" dir="2700000" algn="tl">
                    <a:srgbClr val="000000">
                      <a:alpha val="43137"/>
                    </a:srgbClr>
                  </a:outerShdw>
                </a:effectLst>
              </a:rPr>
              <a:t>Dallas County Health and Human Services</a:t>
            </a:r>
            <a:endParaRPr lang="en-US" sz="1600" dirty="0">
              <a:effectLst>
                <a:outerShdw blurRad="38100" dist="38100" dir="2700000" algn="tl">
                  <a:srgbClr val="000000">
                    <a:alpha val="43137"/>
                  </a:srgbClr>
                </a:outerShdw>
              </a:effectLst>
            </a:endParaRPr>
          </a:p>
        </p:txBody>
      </p:sp>
      <p:sp>
        <p:nvSpPr>
          <p:cNvPr id="5" name="Subtitle 2"/>
          <p:cNvSpPr txBox="1">
            <a:spLocks/>
          </p:cNvSpPr>
          <p:nvPr/>
        </p:nvSpPr>
        <p:spPr>
          <a:xfrm>
            <a:off x="501490" y="2438400"/>
            <a:ext cx="7681913" cy="2667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dirty="0" smtClean="0">
                <a:effectLst>
                  <a:outerShdw blurRad="38100" dist="38100" dir="2700000" algn="tl">
                    <a:srgbClr val="000000">
                      <a:alpha val="43137"/>
                    </a:srgbClr>
                  </a:outerShdw>
                </a:effectLst>
              </a:rPr>
              <a:t>April 5, 2016</a:t>
            </a:r>
            <a:endParaRPr lang="en-US" sz="1600" i="1" dirty="0">
              <a:effectLst>
                <a:outerShdw blurRad="38100" dist="38100" dir="2700000" algn="tl">
                  <a:srgbClr val="000000">
                    <a:alpha val="43137"/>
                  </a:srgbClr>
                </a:outerShdw>
              </a:effectLst>
            </a:endParaRPr>
          </a:p>
        </p:txBody>
      </p:sp>
      <p:sp>
        <p:nvSpPr>
          <p:cNvPr id="6" name="Subtitle 2"/>
          <p:cNvSpPr txBox="1">
            <a:spLocks/>
          </p:cNvSpPr>
          <p:nvPr/>
        </p:nvSpPr>
        <p:spPr>
          <a:xfrm>
            <a:off x="533400" y="4114800"/>
            <a:ext cx="3826670" cy="7620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dirty="0" smtClean="0">
                <a:effectLst>
                  <a:outerShdw blurRad="38100" dist="38100" dir="2700000" algn="tl">
                    <a:srgbClr val="000000">
                      <a:alpha val="43137"/>
                    </a:srgbClr>
                  </a:outerShdw>
                </a:effectLst>
              </a:rPr>
              <a:t>Dr. Christopher Perkins</a:t>
            </a:r>
          </a:p>
          <a:p>
            <a:r>
              <a:rPr lang="en-US" sz="1600" dirty="0" smtClean="0">
                <a:effectLst>
                  <a:outerShdw blurRad="38100" dist="38100" dir="2700000" algn="tl">
                    <a:srgbClr val="000000">
                      <a:alpha val="43137"/>
                    </a:srgbClr>
                  </a:outerShdw>
                </a:effectLst>
              </a:rPr>
              <a:t>Medical Director/Health Authority</a:t>
            </a:r>
          </a:p>
          <a:p>
            <a:r>
              <a:rPr lang="en-US" sz="1600" dirty="0" smtClean="0">
                <a:effectLst>
                  <a:outerShdw blurRad="38100" dist="38100" dir="2700000" algn="tl">
                    <a:srgbClr val="000000">
                      <a:alpha val="43137"/>
                    </a:srgbClr>
                  </a:outerShdw>
                </a:effectLst>
              </a:rPr>
              <a:t>Dallas County Health and Human Services</a:t>
            </a:r>
            <a:endParaRPr lang="en-US" sz="16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81000" y="1775019"/>
            <a:ext cx="8458200" cy="2994666"/>
          </a:xfrm>
        </p:spPr>
        <p:txBody>
          <a:bodyPr/>
          <a:lstStyle/>
          <a:p>
            <a:pPr marL="285750" indent="-285750">
              <a:buFont typeface="Arial" pitchFamily="34" charset="0"/>
              <a:buChar char="•"/>
            </a:pPr>
            <a:r>
              <a:rPr lang="en-US" sz="1800" b="0" dirty="0" smtClean="0">
                <a:solidFill>
                  <a:srgbClr val="C00000"/>
                </a:solidFill>
                <a:latin typeface="+mn-lt"/>
              </a:rPr>
              <a:t>Delay family planning</a:t>
            </a:r>
          </a:p>
          <a:p>
            <a:pPr marL="285750" indent="-285750">
              <a:buFont typeface="Arial" pitchFamily="34" charset="0"/>
              <a:buChar char="•"/>
            </a:pPr>
            <a:r>
              <a:rPr lang="en-US" sz="1800" b="0" dirty="0" smtClean="0">
                <a:solidFill>
                  <a:srgbClr val="005A9E"/>
                </a:solidFill>
                <a:latin typeface="+mn-lt"/>
              </a:rPr>
              <a:t>Pregnant </a:t>
            </a:r>
            <a:r>
              <a:rPr lang="en-US" sz="1800" b="0" dirty="0">
                <a:solidFill>
                  <a:srgbClr val="005A9E"/>
                </a:solidFill>
                <a:latin typeface="+mn-lt"/>
              </a:rPr>
              <a:t>women and women trying to get pregnant can protect themselves further by taking the following precautions</a:t>
            </a:r>
            <a:r>
              <a:rPr lang="en-US" sz="1800" b="0" dirty="0" smtClean="0">
                <a:solidFill>
                  <a:srgbClr val="005A9E"/>
                </a:solidFill>
                <a:latin typeface="+mn-lt"/>
              </a:rPr>
              <a:t>:</a:t>
            </a:r>
          </a:p>
          <a:p>
            <a:pPr marL="670704" lvl="1" indent="-285750">
              <a:buFont typeface="Arial" pitchFamily="34" charset="0"/>
              <a:buChar char="•"/>
            </a:pPr>
            <a:r>
              <a:rPr lang="en-US" sz="1600" b="0" dirty="0">
                <a:solidFill>
                  <a:srgbClr val="005A9E"/>
                </a:solidFill>
                <a:latin typeface="+mn-lt"/>
              </a:rPr>
              <a:t>Pregnant women in any trimester should consider postponing travel to the areas where Zika virus transmission is ongoing.</a:t>
            </a:r>
          </a:p>
          <a:p>
            <a:pPr marL="670704" lvl="1" indent="-285750">
              <a:buFont typeface="Arial" pitchFamily="34" charset="0"/>
              <a:buChar char="•"/>
            </a:pPr>
            <a:r>
              <a:rPr lang="en-US" sz="1600" b="0" dirty="0">
                <a:solidFill>
                  <a:srgbClr val="005A9E"/>
                </a:solidFill>
                <a:latin typeface="+mn-lt"/>
              </a:rPr>
              <a:t>Pregnant women who do travel to one of these areas should talk to their doctor or other healthcare provider first and strictly follow steps to avoid mosquito bites during the trip.</a:t>
            </a:r>
          </a:p>
          <a:p>
            <a:pPr marL="670704" lvl="1" indent="-285750">
              <a:buFont typeface="Arial" pitchFamily="34" charset="0"/>
              <a:buChar char="•"/>
            </a:pPr>
            <a:r>
              <a:rPr lang="en-US" sz="1600" b="0" dirty="0">
                <a:solidFill>
                  <a:srgbClr val="005A9E"/>
                </a:solidFill>
                <a:latin typeface="+mn-lt"/>
              </a:rPr>
              <a:t>Pregnant women should discuss their male partner’s potential exposures to mosquitoes and history of Zika-like illness.</a:t>
            </a:r>
          </a:p>
          <a:p>
            <a:pPr marL="670704" lvl="1" indent="-285750">
              <a:buFont typeface="Arial" pitchFamily="34" charset="0"/>
              <a:buChar char="•"/>
            </a:pPr>
            <a:r>
              <a:rPr lang="en-US" sz="1600" b="0" dirty="0">
                <a:solidFill>
                  <a:srgbClr val="005A9E"/>
                </a:solidFill>
                <a:latin typeface="+mn-lt"/>
              </a:rPr>
              <a:t>Women trying to become pregnant or who are thinking about becoming pregnant should consult with their healthcare provider before traveling to these areas and strictly follow steps to prevent mosquito bites during the trip.</a:t>
            </a:r>
            <a:endParaRPr lang="en-US" sz="1600" b="0" dirty="0" smtClean="0">
              <a:solidFill>
                <a:srgbClr val="005A9E"/>
              </a:solidFill>
              <a:latin typeface="+mn-lt"/>
            </a:endParaRPr>
          </a:p>
        </p:txBody>
      </p:sp>
      <p:sp>
        <p:nvSpPr>
          <p:cNvPr id="8" name="Title 1"/>
          <p:cNvSpPr>
            <a:spLocks noGrp="1"/>
          </p:cNvSpPr>
          <p:nvPr>
            <p:ph type="title"/>
          </p:nvPr>
        </p:nvSpPr>
        <p:spPr>
          <a:xfrm>
            <a:off x="381000" y="230188"/>
            <a:ext cx="8382000" cy="1217612"/>
          </a:xfrm>
        </p:spPr>
        <p:txBody>
          <a:bodyPr>
            <a:normAutofit fontScale="90000"/>
          </a:bodyPr>
          <a:lstStyle/>
          <a:p>
            <a:pPr algn="ctr"/>
            <a:r>
              <a:rPr lang="en-US" dirty="0" smtClean="0"/>
              <a:t>Zika Virus Precautions/Prevention</a:t>
            </a:r>
            <a:br>
              <a:rPr lang="en-US" dirty="0" smtClean="0"/>
            </a:br>
            <a:r>
              <a:rPr lang="en-US" sz="3200" dirty="0" smtClean="0"/>
              <a:t>FOR PREGNANT WOMEN, WOMEN PLANNING PREGNANCY</a:t>
            </a:r>
            <a:endParaRPr lang="en-US" sz="3200"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27189113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838200" y="1881694"/>
            <a:ext cx="3505200" cy="4222694"/>
          </a:xfrm>
        </p:spPr>
        <p:txBody>
          <a:bodyPr/>
          <a:lstStyle/>
          <a:p>
            <a:r>
              <a:rPr lang="en-US" sz="1400" dirty="0" smtClean="0">
                <a:solidFill>
                  <a:srgbClr val="005A9E"/>
                </a:solidFill>
                <a:latin typeface="+mn-lt"/>
              </a:rPr>
              <a:t>AMERICAS</a:t>
            </a:r>
            <a:endParaRPr lang="en-US" sz="1400" dirty="0">
              <a:solidFill>
                <a:srgbClr val="005A9E"/>
              </a:solidFill>
              <a:latin typeface="+mn-lt"/>
            </a:endParaRPr>
          </a:p>
          <a:p>
            <a:pPr marL="285750" indent="-285750">
              <a:buFont typeface="Arial" pitchFamily="34" charset="0"/>
              <a:buChar char="•"/>
            </a:pPr>
            <a:r>
              <a:rPr lang="en-US" sz="1400" b="0" dirty="0">
                <a:solidFill>
                  <a:srgbClr val="005A9E"/>
                </a:solidFill>
                <a:latin typeface="+mn-lt"/>
              </a:rPr>
              <a:t>Barbados</a:t>
            </a:r>
          </a:p>
          <a:p>
            <a:pPr marL="285750" indent="-285750">
              <a:buFont typeface="Arial" pitchFamily="34" charset="0"/>
              <a:buChar char="•"/>
            </a:pPr>
            <a:r>
              <a:rPr lang="en-US" sz="1400" b="0" dirty="0">
                <a:solidFill>
                  <a:srgbClr val="005A9E"/>
                </a:solidFill>
                <a:latin typeface="+mn-lt"/>
              </a:rPr>
              <a:t>Bolivia</a:t>
            </a:r>
          </a:p>
          <a:p>
            <a:pPr marL="285750" indent="-285750">
              <a:buFont typeface="Arial" pitchFamily="34" charset="0"/>
              <a:buChar char="•"/>
            </a:pPr>
            <a:r>
              <a:rPr lang="en-US" sz="1400" b="0" dirty="0">
                <a:solidFill>
                  <a:srgbClr val="005A9E"/>
                </a:solidFill>
                <a:latin typeface="+mn-lt"/>
              </a:rPr>
              <a:t>Brazil</a:t>
            </a:r>
          </a:p>
          <a:p>
            <a:pPr marL="285750" indent="-285750">
              <a:buFont typeface="Arial" pitchFamily="34" charset="0"/>
              <a:buChar char="•"/>
            </a:pPr>
            <a:r>
              <a:rPr lang="en-US" sz="1400" b="0" dirty="0">
                <a:solidFill>
                  <a:srgbClr val="005A9E"/>
                </a:solidFill>
                <a:latin typeface="+mn-lt"/>
              </a:rPr>
              <a:t>Colombia</a:t>
            </a:r>
          </a:p>
          <a:p>
            <a:pPr marL="285750" indent="-285750">
              <a:buFont typeface="Arial" pitchFamily="34" charset="0"/>
              <a:buChar char="•"/>
            </a:pPr>
            <a:r>
              <a:rPr lang="en-US" sz="1400" b="0" dirty="0">
                <a:solidFill>
                  <a:srgbClr val="005A9E"/>
                </a:solidFill>
                <a:latin typeface="+mn-lt"/>
              </a:rPr>
              <a:t>Commonwealth of Puerto Rico, US territory</a:t>
            </a:r>
          </a:p>
          <a:p>
            <a:pPr marL="285750" indent="-285750">
              <a:buFont typeface="Arial" pitchFamily="34" charset="0"/>
              <a:buChar char="•"/>
            </a:pPr>
            <a:r>
              <a:rPr lang="en-US" sz="1400" b="0" dirty="0">
                <a:solidFill>
                  <a:srgbClr val="005A9E"/>
                </a:solidFill>
                <a:latin typeface="+mn-lt"/>
              </a:rPr>
              <a:t>Costa Rica</a:t>
            </a:r>
          </a:p>
          <a:p>
            <a:pPr marL="285750" indent="-285750">
              <a:buFont typeface="Arial" pitchFamily="34" charset="0"/>
              <a:buChar char="•"/>
            </a:pPr>
            <a:r>
              <a:rPr lang="en-US" sz="1400" b="0" dirty="0">
                <a:solidFill>
                  <a:srgbClr val="005A9E"/>
                </a:solidFill>
                <a:latin typeface="+mn-lt"/>
              </a:rPr>
              <a:t>Curacao</a:t>
            </a:r>
          </a:p>
          <a:p>
            <a:pPr marL="285750" indent="-285750">
              <a:buFont typeface="Arial" pitchFamily="34" charset="0"/>
              <a:buChar char="•"/>
            </a:pPr>
            <a:r>
              <a:rPr lang="en-US" sz="1400" b="0" dirty="0">
                <a:solidFill>
                  <a:srgbClr val="005A9E"/>
                </a:solidFill>
                <a:latin typeface="+mn-lt"/>
              </a:rPr>
              <a:t>Dominican Republic</a:t>
            </a:r>
          </a:p>
          <a:p>
            <a:pPr marL="285750" indent="-285750">
              <a:buFont typeface="Arial" pitchFamily="34" charset="0"/>
              <a:buChar char="•"/>
            </a:pPr>
            <a:r>
              <a:rPr lang="en-US" sz="1400" b="0" dirty="0">
                <a:solidFill>
                  <a:srgbClr val="005A9E"/>
                </a:solidFill>
                <a:latin typeface="+mn-lt"/>
              </a:rPr>
              <a:t>Ecuador</a:t>
            </a:r>
          </a:p>
          <a:p>
            <a:pPr marL="285750" indent="-285750">
              <a:buFont typeface="Arial" pitchFamily="34" charset="0"/>
              <a:buChar char="•"/>
            </a:pPr>
            <a:r>
              <a:rPr lang="en-US" sz="1400" b="0" dirty="0">
                <a:solidFill>
                  <a:srgbClr val="005A9E"/>
                </a:solidFill>
                <a:latin typeface="+mn-lt"/>
              </a:rPr>
              <a:t>El Salvador</a:t>
            </a:r>
          </a:p>
          <a:p>
            <a:pPr marL="285750" indent="-285750">
              <a:buFont typeface="Arial" pitchFamily="34" charset="0"/>
              <a:buChar char="•"/>
            </a:pPr>
            <a:r>
              <a:rPr lang="en-US" sz="1400" b="0" dirty="0">
                <a:solidFill>
                  <a:srgbClr val="005A9E"/>
                </a:solidFill>
                <a:latin typeface="+mn-lt"/>
              </a:rPr>
              <a:t>French Guiana</a:t>
            </a:r>
          </a:p>
          <a:p>
            <a:pPr marL="285750" indent="-285750">
              <a:buFont typeface="Arial" pitchFamily="34" charset="0"/>
              <a:buChar char="•"/>
            </a:pPr>
            <a:r>
              <a:rPr lang="en-US" sz="1400" b="0" dirty="0">
                <a:solidFill>
                  <a:srgbClr val="005A9E"/>
                </a:solidFill>
                <a:latin typeface="+mn-lt"/>
              </a:rPr>
              <a:t>Guadeloupe</a:t>
            </a:r>
          </a:p>
          <a:p>
            <a:pPr marL="285750" indent="-285750">
              <a:buFont typeface="Arial" pitchFamily="34" charset="0"/>
              <a:buChar char="•"/>
            </a:pPr>
            <a:r>
              <a:rPr lang="en-US" sz="1400" b="0" dirty="0">
                <a:solidFill>
                  <a:srgbClr val="005A9E"/>
                </a:solidFill>
                <a:latin typeface="+mn-lt"/>
              </a:rPr>
              <a:t>Guatemala</a:t>
            </a:r>
          </a:p>
          <a:p>
            <a:pPr marL="285750" indent="-285750">
              <a:buFont typeface="Arial" pitchFamily="34" charset="0"/>
              <a:buChar char="•"/>
            </a:pPr>
            <a:r>
              <a:rPr lang="en-US" sz="1400" b="0" dirty="0">
                <a:solidFill>
                  <a:srgbClr val="005A9E"/>
                </a:solidFill>
                <a:latin typeface="+mn-lt"/>
              </a:rPr>
              <a:t>Guyana</a:t>
            </a:r>
          </a:p>
          <a:p>
            <a:pPr marL="285750" indent="-285750">
              <a:buFont typeface="Arial" pitchFamily="34" charset="0"/>
              <a:buChar char="•"/>
            </a:pPr>
            <a:r>
              <a:rPr lang="en-US" sz="1400" b="0" dirty="0">
                <a:solidFill>
                  <a:srgbClr val="005A9E"/>
                </a:solidFill>
                <a:latin typeface="+mn-lt"/>
              </a:rPr>
              <a:t>Haiti</a:t>
            </a:r>
          </a:p>
          <a:p>
            <a:pPr marL="285750" indent="-285750">
              <a:buFont typeface="Arial" pitchFamily="34" charset="0"/>
              <a:buChar char="•"/>
            </a:pPr>
            <a:r>
              <a:rPr lang="en-US" sz="1400" b="0" dirty="0" smtClean="0">
                <a:solidFill>
                  <a:srgbClr val="005A9E"/>
                </a:solidFill>
                <a:latin typeface="+mn-lt"/>
              </a:rPr>
              <a:t>Honduras</a:t>
            </a:r>
          </a:p>
          <a:p>
            <a:pPr marL="285750" indent="-285750">
              <a:buFont typeface="Arial" pitchFamily="34" charset="0"/>
              <a:buChar char="•"/>
            </a:pPr>
            <a:r>
              <a:rPr lang="en-US" sz="1400" b="0" dirty="0" smtClean="0">
                <a:solidFill>
                  <a:srgbClr val="005A9E"/>
                </a:solidFill>
                <a:latin typeface="+mn-lt"/>
              </a:rPr>
              <a:t>Jamaica</a:t>
            </a:r>
            <a:endParaRPr lang="en-US" sz="1400" b="0" dirty="0">
              <a:solidFill>
                <a:srgbClr val="005A9E"/>
              </a:solidFill>
              <a:latin typeface="+mn-lt"/>
            </a:endParaRPr>
          </a:p>
        </p:txBody>
      </p:sp>
      <p:sp>
        <p:nvSpPr>
          <p:cNvPr id="8" name="Title 1"/>
          <p:cNvSpPr>
            <a:spLocks noGrp="1"/>
          </p:cNvSpPr>
          <p:nvPr>
            <p:ph type="title"/>
          </p:nvPr>
        </p:nvSpPr>
        <p:spPr>
          <a:xfrm>
            <a:off x="381000" y="230188"/>
            <a:ext cx="8382000" cy="1217612"/>
          </a:xfrm>
        </p:spPr>
        <p:txBody>
          <a:bodyPr>
            <a:normAutofit fontScale="90000"/>
          </a:bodyPr>
          <a:lstStyle/>
          <a:p>
            <a:pPr algn="ctr"/>
            <a:r>
              <a:rPr lang="en-US" dirty="0" smtClean="0"/>
              <a:t>Countries and Territories with Active Zika Transmission</a:t>
            </a:r>
            <a:endParaRPr lang="en-US"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
        <p:nvSpPr>
          <p:cNvPr id="5" name="Text Placeholder 3"/>
          <p:cNvSpPr txBox="1">
            <a:spLocks/>
          </p:cNvSpPr>
          <p:nvPr/>
        </p:nvSpPr>
        <p:spPr>
          <a:xfrm>
            <a:off x="4572000" y="4640961"/>
            <a:ext cx="3505200" cy="1615827"/>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solidFill>
                  <a:srgbClr val="005A9E"/>
                </a:solidFill>
                <a:latin typeface="+mn-lt"/>
              </a:rPr>
              <a:t>OCEANIA/PACIFIC ISLANDS</a:t>
            </a:r>
          </a:p>
          <a:p>
            <a:pPr marL="285750" indent="-285750">
              <a:buFont typeface="Arial" pitchFamily="34" charset="0"/>
              <a:buChar char="•"/>
            </a:pPr>
            <a:r>
              <a:rPr lang="en-US" sz="1400" b="0" dirty="0" smtClean="0">
                <a:solidFill>
                  <a:srgbClr val="005A9E"/>
                </a:solidFill>
                <a:latin typeface="+mn-lt"/>
              </a:rPr>
              <a:t>American Samoa</a:t>
            </a:r>
          </a:p>
          <a:p>
            <a:pPr marL="285750" indent="-285750">
              <a:buFont typeface="Arial" pitchFamily="34" charset="0"/>
              <a:buChar char="•"/>
            </a:pPr>
            <a:r>
              <a:rPr lang="en-US" sz="1400" b="0" dirty="0" smtClean="0">
                <a:solidFill>
                  <a:srgbClr val="005A9E"/>
                </a:solidFill>
                <a:latin typeface="+mn-lt"/>
              </a:rPr>
              <a:t>Samoa</a:t>
            </a:r>
          </a:p>
          <a:p>
            <a:pPr marL="285750" indent="-285750">
              <a:buFont typeface="Arial" pitchFamily="34" charset="0"/>
              <a:buChar char="•"/>
            </a:pPr>
            <a:r>
              <a:rPr lang="en-US" sz="1400" b="0" dirty="0" smtClean="0">
                <a:solidFill>
                  <a:srgbClr val="005A9E"/>
                </a:solidFill>
                <a:latin typeface="+mn-lt"/>
              </a:rPr>
              <a:t>Tonga</a:t>
            </a:r>
          </a:p>
          <a:p>
            <a:endParaRPr lang="en-US" sz="1400" b="0" dirty="0" smtClean="0">
              <a:solidFill>
                <a:srgbClr val="005A9E"/>
              </a:solidFill>
              <a:latin typeface="+mn-lt"/>
            </a:endParaRPr>
          </a:p>
          <a:p>
            <a:r>
              <a:rPr lang="en-US" sz="1400" dirty="0" smtClean="0">
                <a:solidFill>
                  <a:srgbClr val="005A9E"/>
                </a:solidFill>
                <a:latin typeface="+mn-lt"/>
              </a:rPr>
              <a:t>AFRICA</a:t>
            </a:r>
          </a:p>
          <a:p>
            <a:pPr marL="285750" indent="-285750">
              <a:buFont typeface="Arial" pitchFamily="34" charset="0"/>
              <a:buChar char="•"/>
            </a:pPr>
            <a:r>
              <a:rPr lang="en-US" sz="1400" b="0" dirty="0" smtClean="0">
                <a:solidFill>
                  <a:srgbClr val="005A9E"/>
                </a:solidFill>
                <a:latin typeface="+mn-lt"/>
              </a:rPr>
              <a:t>Cape Verde</a:t>
            </a:r>
            <a:endParaRPr lang="en-US" sz="1400" b="0" dirty="0">
              <a:solidFill>
                <a:srgbClr val="005A9E"/>
              </a:solidFill>
              <a:latin typeface="+mn-lt"/>
            </a:endParaRPr>
          </a:p>
        </p:txBody>
      </p:sp>
      <p:sp>
        <p:nvSpPr>
          <p:cNvPr id="7" name="Text Placeholder 3"/>
          <p:cNvSpPr txBox="1">
            <a:spLocks/>
          </p:cNvSpPr>
          <p:nvPr/>
        </p:nvSpPr>
        <p:spPr>
          <a:xfrm>
            <a:off x="4568952" y="2075688"/>
            <a:ext cx="3505200" cy="208980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itchFamily="34" charset="0"/>
              <a:buChar char="•"/>
            </a:pPr>
            <a:r>
              <a:rPr lang="en-US" sz="1400" b="0" dirty="0" smtClean="0">
                <a:solidFill>
                  <a:srgbClr val="005A9E"/>
                </a:solidFill>
                <a:latin typeface="+mn-lt"/>
              </a:rPr>
              <a:t>Martinique</a:t>
            </a:r>
          </a:p>
          <a:p>
            <a:pPr marL="285750" indent="-285750">
              <a:buFont typeface="Arial" pitchFamily="34" charset="0"/>
              <a:buChar char="•"/>
            </a:pPr>
            <a:r>
              <a:rPr lang="en-US" sz="1400" b="0" dirty="0" smtClean="0">
                <a:solidFill>
                  <a:srgbClr val="005A9E"/>
                </a:solidFill>
                <a:latin typeface="+mn-lt"/>
              </a:rPr>
              <a:t>Mexico</a:t>
            </a:r>
          </a:p>
          <a:p>
            <a:pPr marL="285750" indent="-285750">
              <a:buFont typeface="Arial" pitchFamily="34" charset="0"/>
              <a:buChar char="•"/>
            </a:pPr>
            <a:r>
              <a:rPr lang="en-US" sz="1400" b="0" dirty="0" smtClean="0">
                <a:solidFill>
                  <a:srgbClr val="005A9E"/>
                </a:solidFill>
                <a:latin typeface="+mn-lt"/>
              </a:rPr>
              <a:t>Nicaragua</a:t>
            </a:r>
          </a:p>
          <a:p>
            <a:pPr marL="285750" indent="-285750">
              <a:buFont typeface="Arial" pitchFamily="34" charset="0"/>
              <a:buChar char="•"/>
            </a:pPr>
            <a:r>
              <a:rPr lang="en-US" sz="1400" b="0" dirty="0" smtClean="0">
                <a:solidFill>
                  <a:srgbClr val="005A9E"/>
                </a:solidFill>
                <a:latin typeface="+mn-lt"/>
              </a:rPr>
              <a:t>Panama</a:t>
            </a:r>
          </a:p>
          <a:p>
            <a:pPr marL="285750" indent="-285750">
              <a:buFont typeface="Arial" pitchFamily="34" charset="0"/>
              <a:buChar char="•"/>
            </a:pPr>
            <a:r>
              <a:rPr lang="en-US" sz="1400" b="0" dirty="0" smtClean="0">
                <a:solidFill>
                  <a:srgbClr val="005A9E"/>
                </a:solidFill>
                <a:latin typeface="+mn-lt"/>
              </a:rPr>
              <a:t>Paraguay</a:t>
            </a:r>
          </a:p>
          <a:p>
            <a:pPr marL="285750" indent="-285750">
              <a:buFont typeface="Arial" pitchFamily="34" charset="0"/>
              <a:buChar char="•"/>
            </a:pPr>
            <a:r>
              <a:rPr lang="en-US" sz="1400" b="0" dirty="0" smtClean="0">
                <a:solidFill>
                  <a:srgbClr val="005A9E"/>
                </a:solidFill>
                <a:latin typeface="+mn-lt"/>
              </a:rPr>
              <a:t>Saint Martin</a:t>
            </a:r>
          </a:p>
          <a:p>
            <a:pPr marL="285750" indent="-285750">
              <a:buFont typeface="Arial" pitchFamily="34" charset="0"/>
              <a:buChar char="•"/>
            </a:pPr>
            <a:r>
              <a:rPr lang="en-US" sz="1400" b="0" dirty="0" smtClean="0">
                <a:solidFill>
                  <a:srgbClr val="005A9E"/>
                </a:solidFill>
                <a:latin typeface="+mn-lt"/>
              </a:rPr>
              <a:t>Suriname</a:t>
            </a:r>
          </a:p>
          <a:p>
            <a:pPr marL="285750" indent="-285750">
              <a:buFont typeface="Arial" pitchFamily="34" charset="0"/>
              <a:buChar char="•"/>
            </a:pPr>
            <a:r>
              <a:rPr lang="en-US" sz="1400" b="0" dirty="0" smtClean="0">
                <a:solidFill>
                  <a:srgbClr val="005A9E"/>
                </a:solidFill>
                <a:latin typeface="+mn-lt"/>
              </a:rPr>
              <a:t>U.S. Virgin Islands</a:t>
            </a:r>
          </a:p>
          <a:p>
            <a:pPr marL="285750" indent="-285750">
              <a:buFont typeface="Arial" pitchFamily="34" charset="0"/>
              <a:buChar char="•"/>
            </a:pPr>
            <a:r>
              <a:rPr lang="en-US" sz="1400" b="0" dirty="0" smtClean="0">
                <a:solidFill>
                  <a:srgbClr val="005A9E"/>
                </a:solidFill>
                <a:latin typeface="+mn-lt"/>
              </a:rPr>
              <a:t>Venezuela</a:t>
            </a:r>
          </a:p>
        </p:txBody>
      </p:sp>
    </p:spTree>
    <p:extLst>
      <p:ext uri="{BB962C8B-B14F-4D97-AF65-F5344CB8AC3E}">
        <p14:creationId xmlns:p14="http://schemas.microsoft.com/office/powerpoint/2010/main" val="38264649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30188"/>
            <a:ext cx="8382000" cy="1217612"/>
          </a:xfrm>
        </p:spPr>
        <p:txBody>
          <a:bodyPr>
            <a:normAutofit fontScale="90000"/>
          </a:bodyPr>
          <a:lstStyle/>
          <a:p>
            <a:pPr algn="ctr"/>
            <a:r>
              <a:rPr lang="en-US" dirty="0" smtClean="0"/>
              <a:t>Countries and Territories with Active Zika Transmission</a:t>
            </a:r>
            <a:endParaRPr lang="en-US"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53184"/>
            <a:ext cx="6505575" cy="389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4325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230188"/>
            <a:ext cx="8686800" cy="1217612"/>
          </a:xfrm>
        </p:spPr>
        <p:txBody>
          <a:bodyPr>
            <a:normAutofit/>
          </a:bodyPr>
          <a:lstStyle/>
          <a:p>
            <a:pPr algn="ctr"/>
            <a:r>
              <a:rPr lang="en-US" dirty="0" smtClean="0"/>
              <a:t>Dallas County Confirmed Cases</a:t>
            </a:r>
            <a:endParaRPr lang="en-US" dirty="0">
              <a:solidFill>
                <a:srgbClr val="FFFF99"/>
              </a:solidFill>
            </a:endParaRPr>
          </a:p>
        </p:txBody>
      </p:sp>
      <p:sp>
        <p:nvSpPr>
          <p:cNvPr id="6" name="Text Placeholder 3"/>
          <p:cNvSpPr>
            <a:spLocks noGrp="1"/>
          </p:cNvSpPr>
          <p:nvPr>
            <p:ph type="body" sz="quarter" idx="10"/>
          </p:nvPr>
        </p:nvSpPr>
        <p:spPr>
          <a:xfrm>
            <a:off x="381000" y="1775019"/>
            <a:ext cx="8458200" cy="2600712"/>
          </a:xfrm>
        </p:spPr>
        <p:txBody>
          <a:bodyPr/>
          <a:lstStyle/>
          <a:p>
            <a:pPr marL="285750" indent="-285750">
              <a:buFont typeface="Arial" pitchFamily="34" charset="0"/>
              <a:buChar char="•"/>
            </a:pPr>
            <a:r>
              <a:rPr lang="en-US" sz="2400" b="0" dirty="0" smtClean="0">
                <a:solidFill>
                  <a:srgbClr val="005A9E"/>
                </a:solidFill>
                <a:latin typeface="+mn-lt"/>
              </a:rPr>
              <a:t>5 confirmed cases to date (all fully recovered)</a:t>
            </a:r>
          </a:p>
          <a:p>
            <a:pPr marL="670704" lvl="1" indent="-285750">
              <a:buFont typeface="Arial" pitchFamily="34" charset="0"/>
              <a:buChar char="•"/>
            </a:pPr>
            <a:r>
              <a:rPr lang="en-US" sz="2200" b="0" dirty="0" smtClean="0">
                <a:solidFill>
                  <a:srgbClr val="005A9E"/>
                </a:solidFill>
                <a:latin typeface="+mn-lt"/>
              </a:rPr>
              <a:t>1 imported from Venezuela</a:t>
            </a:r>
          </a:p>
          <a:p>
            <a:pPr marL="670704" lvl="1" indent="-285750">
              <a:buFont typeface="Arial" pitchFamily="34" charset="0"/>
              <a:buChar char="•"/>
            </a:pPr>
            <a:r>
              <a:rPr lang="en-US" sz="2200" b="0" dirty="0" smtClean="0">
                <a:solidFill>
                  <a:srgbClr val="005A9E"/>
                </a:solidFill>
                <a:latin typeface="+mn-lt"/>
              </a:rPr>
              <a:t>1 through sexual transmission</a:t>
            </a:r>
          </a:p>
          <a:p>
            <a:pPr marL="670704" lvl="1" indent="-285750">
              <a:buFont typeface="Arial" pitchFamily="34" charset="0"/>
              <a:buChar char="•"/>
            </a:pPr>
            <a:r>
              <a:rPr lang="en-US" sz="2200" b="0" dirty="0" smtClean="0">
                <a:solidFill>
                  <a:srgbClr val="005A9E"/>
                </a:solidFill>
                <a:latin typeface="+mn-lt"/>
              </a:rPr>
              <a:t>1 imported from Honduras</a:t>
            </a:r>
          </a:p>
          <a:p>
            <a:pPr marL="670704" lvl="1" indent="-285750">
              <a:buFont typeface="Arial" pitchFamily="34" charset="0"/>
              <a:buChar char="•"/>
            </a:pPr>
            <a:r>
              <a:rPr lang="en-US" sz="2200" b="0" dirty="0" smtClean="0">
                <a:solidFill>
                  <a:srgbClr val="005A9E"/>
                </a:solidFill>
                <a:latin typeface="+mn-lt"/>
              </a:rPr>
              <a:t>1 imported from El Salvador</a:t>
            </a:r>
          </a:p>
          <a:p>
            <a:pPr marL="670704" lvl="1" indent="-285750">
              <a:buFont typeface="Arial" pitchFamily="34" charset="0"/>
              <a:buChar char="•"/>
            </a:pPr>
            <a:r>
              <a:rPr lang="en-US" sz="2200" b="0" dirty="0" smtClean="0">
                <a:solidFill>
                  <a:srgbClr val="005A9E"/>
                </a:solidFill>
                <a:latin typeface="+mn-lt"/>
              </a:rPr>
              <a:t>1 imported from Colombia</a:t>
            </a:r>
          </a:p>
          <a:p>
            <a:pPr marL="285750" indent="-285750">
              <a:buFont typeface="Arial" pitchFamily="34" charset="0"/>
              <a:buChar char="•"/>
            </a:pPr>
            <a:endParaRPr lang="en-US" sz="2400" b="0" dirty="0">
              <a:solidFill>
                <a:srgbClr val="005A9E"/>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33571296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762000" y="1676400"/>
            <a:ext cx="3581400" cy="4567404"/>
          </a:xfrm>
        </p:spPr>
        <p:txBody>
          <a:bodyPr/>
          <a:lstStyle/>
          <a:p>
            <a:r>
              <a:rPr lang="en-US" sz="1400" dirty="0">
                <a:solidFill>
                  <a:srgbClr val="005A9E"/>
                </a:solidFill>
                <a:latin typeface="+mn-lt"/>
              </a:rPr>
              <a:t>January 27</a:t>
            </a:r>
          </a:p>
          <a:p>
            <a:pPr marL="285750" indent="-285750">
              <a:buFont typeface="Arial" pitchFamily="34" charset="0"/>
              <a:buChar char="•"/>
            </a:pPr>
            <a:r>
              <a:rPr lang="en-US" sz="1400" b="0" dirty="0" smtClean="0">
                <a:solidFill>
                  <a:srgbClr val="005A9E"/>
                </a:solidFill>
                <a:latin typeface="+mn-lt"/>
              </a:rPr>
              <a:t>Published </a:t>
            </a:r>
            <a:r>
              <a:rPr lang="en-US" sz="1400" b="0" dirty="0">
                <a:solidFill>
                  <a:srgbClr val="005A9E"/>
                </a:solidFill>
                <a:latin typeface="+mn-lt"/>
              </a:rPr>
              <a:t>webpage</a:t>
            </a:r>
          </a:p>
          <a:p>
            <a:pPr marL="285750" indent="-285750">
              <a:buFont typeface="Arial" pitchFamily="34" charset="0"/>
              <a:buChar char="•"/>
            </a:pPr>
            <a:r>
              <a:rPr lang="en-US" sz="1400" b="0" dirty="0" smtClean="0">
                <a:solidFill>
                  <a:srgbClr val="005A9E"/>
                </a:solidFill>
                <a:latin typeface="+mn-lt"/>
              </a:rPr>
              <a:t>Published </a:t>
            </a:r>
            <a:r>
              <a:rPr lang="en-US" sz="1400" b="0" dirty="0">
                <a:solidFill>
                  <a:srgbClr val="005A9E"/>
                </a:solidFill>
                <a:latin typeface="+mn-lt"/>
              </a:rPr>
              <a:t>public information materials (fact sheets, brochures, posters, etc.)</a:t>
            </a:r>
          </a:p>
          <a:p>
            <a:pPr marL="670704" lvl="1" indent="-285750">
              <a:buFont typeface="Arial" pitchFamily="34" charset="0"/>
              <a:buChar char="•"/>
            </a:pPr>
            <a:r>
              <a:rPr lang="en-US" sz="1400" b="0" dirty="0" smtClean="0">
                <a:solidFill>
                  <a:srgbClr val="005A9E"/>
                </a:solidFill>
                <a:latin typeface="+mn-lt"/>
              </a:rPr>
              <a:t>Shared </a:t>
            </a:r>
            <a:r>
              <a:rPr lang="en-US" sz="1400" b="0" dirty="0">
                <a:solidFill>
                  <a:srgbClr val="005A9E"/>
                </a:solidFill>
                <a:latin typeface="+mn-lt"/>
              </a:rPr>
              <a:t>information with the public </a:t>
            </a:r>
            <a:endParaRPr lang="en-US" sz="1400" b="0" dirty="0" smtClean="0">
              <a:solidFill>
                <a:srgbClr val="005A9E"/>
              </a:solidFill>
              <a:latin typeface="+mn-lt"/>
            </a:endParaRPr>
          </a:p>
          <a:p>
            <a:pPr lvl="1" indent="0"/>
            <a:r>
              <a:rPr lang="en-US" sz="1400" b="0" dirty="0" smtClean="0">
                <a:solidFill>
                  <a:srgbClr val="005A9E"/>
                </a:solidFill>
                <a:latin typeface="+mn-lt"/>
              </a:rPr>
              <a:t>       at-large</a:t>
            </a:r>
            <a:endParaRPr lang="en-US" sz="1400" b="0" dirty="0">
              <a:solidFill>
                <a:srgbClr val="005A9E"/>
              </a:solidFill>
              <a:latin typeface="+mn-lt"/>
            </a:endParaRPr>
          </a:p>
          <a:p>
            <a:pPr marL="285750" indent="-285750">
              <a:buFont typeface="Arial" pitchFamily="34" charset="0"/>
              <a:buChar char="•"/>
            </a:pPr>
            <a:r>
              <a:rPr lang="en-US" sz="1400" b="0" dirty="0" smtClean="0">
                <a:solidFill>
                  <a:srgbClr val="005A9E"/>
                </a:solidFill>
                <a:latin typeface="+mn-lt"/>
              </a:rPr>
              <a:t>Issued </a:t>
            </a:r>
            <a:r>
              <a:rPr lang="en-US" sz="1400" b="0" dirty="0">
                <a:solidFill>
                  <a:srgbClr val="005A9E"/>
                </a:solidFill>
                <a:latin typeface="+mn-lt"/>
              </a:rPr>
              <a:t>press release announcing campaign</a:t>
            </a:r>
          </a:p>
          <a:p>
            <a:r>
              <a:rPr lang="en-US" sz="1400" dirty="0" smtClean="0">
                <a:solidFill>
                  <a:srgbClr val="005A9E"/>
                </a:solidFill>
                <a:latin typeface="+mn-lt"/>
              </a:rPr>
              <a:t>January </a:t>
            </a:r>
            <a:r>
              <a:rPr lang="en-US" sz="1400" dirty="0">
                <a:solidFill>
                  <a:srgbClr val="005A9E"/>
                </a:solidFill>
                <a:latin typeface="+mn-lt"/>
              </a:rPr>
              <a:t>28</a:t>
            </a:r>
          </a:p>
          <a:p>
            <a:pPr marL="285750" indent="-285750">
              <a:buFont typeface="Arial" pitchFamily="34" charset="0"/>
              <a:buChar char="•"/>
            </a:pPr>
            <a:r>
              <a:rPr lang="en-US" sz="1400" b="0" dirty="0" smtClean="0">
                <a:solidFill>
                  <a:srgbClr val="005A9E"/>
                </a:solidFill>
                <a:latin typeface="+mn-lt"/>
              </a:rPr>
              <a:t>Established </a:t>
            </a:r>
            <a:r>
              <a:rPr lang="en-US" sz="1400" b="0" dirty="0">
                <a:solidFill>
                  <a:srgbClr val="005A9E"/>
                </a:solidFill>
                <a:latin typeface="+mn-lt"/>
              </a:rPr>
              <a:t>Zika Task Force</a:t>
            </a:r>
          </a:p>
          <a:p>
            <a:r>
              <a:rPr lang="en-US" sz="1400" dirty="0" smtClean="0">
                <a:solidFill>
                  <a:srgbClr val="005A9E"/>
                </a:solidFill>
                <a:latin typeface="+mn-lt"/>
              </a:rPr>
              <a:t>February </a:t>
            </a:r>
            <a:r>
              <a:rPr lang="en-US" sz="1400" dirty="0">
                <a:solidFill>
                  <a:srgbClr val="005A9E"/>
                </a:solidFill>
                <a:latin typeface="+mn-lt"/>
              </a:rPr>
              <a:t>2</a:t>
            </a:r>
          </a:p>
          <a:p>
            <a:pPr marL="285750" indent="-285750">
              <a:buFont typeface="Arial" pitchFamily="34" charset="0"/>
              <a:buChar char="•"/>
            </a:pPr>
            <a:r>
              <a:rPr lang="en-US" sz="1400" b="0" dirty="0" smtClean="0">
                <a:solidFill>
                  <a:srgbClr val="005A9E"/>
                </a:solidFill>
                <a:latin typeface="+mn-lt"/>
              </a:rPr>
              <a:t>Reported </a:t>
            </a:r>
            <a:r>
              <a:rPr lang="en-US" sz="1400" b="0" dirty="0">
                <a:solidFill>
                  <a:srgbClr val="005A9E"/>
                </a:solidFill>
                <a:latin typeface="+mn-lt"/>
              </a:rPr>
              <a:t>first two cases</a:t>
            </a:r>
          </a:p>
          <a:p>
            <a:pPr marL="285750" indent="-285750">
              <a:buFont typeface="Arial" pitchFamily="34" charset="0"/>
              <a:buChar char="•"/>
            </a:pPr>
            <a:r>
              <a:rPr lang="en-US" sz="1400" b="0" dirty="0" smtClean="0">
                <a:solidFill>
                  <a:srgbClr val="005A9E"/>
                </a:solidFill>
                <a:latin typeface="+mn-lt"/>
              </a:rPr>
              <a:t>Issued </a:t>
            </a:r>
            <a:r>
              <a:rPr lang="en-US" sz="1400" b="0" dirty="0">
                <a:solidFill>
                  <a:srgbClr val="005A9E"/>
                </a:solidFill>
                <a:latin typeface="+mn-lt"/>
              </a:rPr>
              <a:t>DCHHS health advisory</a:t>
            </a:r>
          </a:p>
          <a:p>
            <a:r>
              <a:rPr lang="en-US" sz="1400" dirty="0" smtClean="0">
                <a:solidFill>
                  <a:srgbClr val="005A9E"/>
                </a:solidFill>
                <a:latin typeface="+mn-lt"/>
              </a:rPr>
              <a:t>February </a:t>
            </a:r>
            <a:r>
              <a:rPr lang="en-US" sz="1400" dirty="0">
                <a:solidFill>
                  <a:srgbClr val="005A9E"/>
                </a:solidFill>
                <a:latin typeface="+mn-lt"/>
              </a:rPr>
              <a:t>5</a:t>
            </a:r>
          </a:p>
          <a:p>
            <a:pPr marL="285750" indent="-285750">
              <a:buFont typeface="Arial" pitchFamily="34" charset="0"/>
              <a:buChar char="•"/>
            </a:pPr>
            <a:r>
              <a:rPr lang="en-US" sz="1400" b="0" dirty="0" smtClean="0">
                <a:solidFill>
                  <a:srgbClr val="005A9E"/>
                </a:solidFill>
                <a:latin typeface="+mn-lt"/>
              </a:rPr>
              <a:t>Issued </a:t>
            </a:r>
            <a:r>
              <a:rPr lang="en-US" sz="1400" b="0" dirty="0">
                <a:solidFill>
                  <a:srgbClr val="005A9E"/>
                </a:solidFill>
                <a:latin typeface="+mn-lt"/>
              </a:rPr>
              <a:t>DCHHS health advisory </a:t>
            </a:r>
            <a:r>
              <a:rPr lang="en-US" sz="1400" b="0" dirty="0" smtClean="0">
                <a:solidFill>
                  <a:srgbClr val="005A9E"/>
                </a:solidFill>
                <a:latin typeface="+mn-lt"/>
              </a:rPr>
              <a:t>update</a:t>
            </a:r>
          </a:p>
          <a:p>
            <a:r>
              <a:rPr lang="en-US" sz="1400" dirty="0">
                <a:solidFill>
                  <a:srgbClr val="005A9E"/>
                </a:solidFill>
                <a:latin typeface="+mn-lt"/>
              </a:rPr>
              <a:t>February 10</a:t>
            </a:r>
          </a:p>
          <a:p>
            <a:pPr marL="285750" indent="-285750">
              <a:buFont typeface="Arial" pitchFamily="34" charset="0"/>
              <a:buChar char="•"/>
            </a:pPr>
            <a:r>
              <a:rPr lang="en-US" sz="1400" b="0" dirty="0">
                <a:solidFill>
                  <a:srgbClr val="005A9E"/>
                </a:solidFill>
                <a:latin typeface="+mn-lt"/>
              </a:rPr>
              <a:t>Reported third </a:t>
            </a:r>
            <a:r>
              <a:rPr lang="en-US" sz="1400" b="0" dirty="0" smtClean="0">
                <a:solidFill>
                  <a:srgbClr val="005A9E"/>
                </a:solidFill>
                <a:latin typeface="+mn-lt"/>
              </a:rPr>
              <a:t>case</a:t>
            </a:r>
          </a:p>
          <a:p>
            <a:pPr marL="285750" indent="-285750">
              <a:buFont typeface="Arial" pitchFamily="34" charset="0"/>
              <a:buChar char="•"/>
            </a:pPr>
            <a:r>
              <a:rPr lang="en-US" sz="1400" b="0" dirty="0">
                <a:solidFill>
                  <a:srgbClr val="005A9E"/>
                </a:solidFill>
                <a:latin typeface="+mn-lt"/>
              </a:rPr>
              <a:t>Published Zika Virus Special Edition </a:t>
            </a:r>
            <a:r>
              <a:rPr lang="en-US" sz="1400" b="0" dirty="0" smtClean="0">
                <a:solidFill>
                  <a:srgbClr val="005A9E"/>
                </a:solidFill>
                <a:latin typeface="+mn-lt"/>
              </a:rPr>
              <a:t>newsletter</a:t>
            </a:r>
          </a:p>
          <a:p>
            <a:pPr lvl="0" defTabSz="914400">
              <a:lnSpc>
                <a:spcPct val="100000"/>
              </a:lnSpc>
              <a:spcBef>
                <a:spcPts val="0"/>
              </a:spcBef>
            </a:pPr>
            <a:r>
              <a:rPr lang="en-US" sz="1400" dirty="0">
                <a:solidFill>
                  <a:srgbClr val="005A9E"/>
                </a:solidFill>
                <a:latin typeface="Calibri"/>
                <a:cs typeface="+mn-cs"/>
              </a:rPr>
              <a:t>February 15</a:t>
            </a:r>
          </a:p>
          <a:p>
            <a:pPr marL="285750" lvl="0" indent="-285750" defTabSz="914400">
              <a:lnSpc>
                <a:spcPct val="100000"/>
              </a:lnSpc>
              <a:spcBef>
                <a:spcPts val="0"/>
              </a:spcBef>
              <a:buFont typeface="Arial" pitchFamily="34" charset="0"/>
              <a:buChar char="•"/>
            </a:pPr>
            <a:r>
              <a:rPr lang="en-US" sz="1400" b="0" dirty="0">
                <a:solidFill>
                  <a:srgbClr val="005A9E"/>
                </a:solidFill>
                <a:latin typeface="Calibri"/>
                <a:cs typeface="+mn-cs"/>
              </a:rPr>
              <a:t>Lab began </a:t>
            </a:r>
            <a:r>
              <a:rPr lang="en-US" sz="1400" b="0" dirty="0" smtClean="0">
                <a:solidFill>
                  <a:srgbClr val="005A9E"/>
                </a:solidFill>
                <a:latin typeface="Calibri"/>
                <a:cs typeface="+mn-cs"/>
              </a:rPr>
              <a:t>testing</a:t>
            </a:r>
            <a:endParaRPr lang="en-US" sz="1400" b="0" dirty="0">
              <a:solidFill>
                <a:srgbClr val="005A9E"/>
              </a:solidFill>
              <a:latin typeface="Calibri"/>
              <a:cs typeface="+mn-cs"/>
            </a:endParaRPr>
          </a:p>
        </p:txBody>
      </p:sp>
      <p:sp>
        <p:nvSpPr>
          <p:cNvPr id="8" name="Title 1"/>
          <p:cNvSpPr>
            <a:spLocks noGrp="1"/>
          </p:cNvSpPr>
          <p:nvPr>
            <p:ph type="title"/>
          </p:nvPr>
        </p:nvSpPr>
        <p:spPr>
          <a:xfrm>
            <a:off x="381000" y="230188"/>
            <a:ext cx="8382000" cy="1217612"/>
          </a:xfrm>
        </p:spPr>
        <p:txBody>
          <a:bodyPr>
            <a:normAutofit/>
          </a:bodyPr>
          <a:lstStyle/>
          <a:p>
            <a:pPr algn="ctr"/>
            <a:r>
              <a:rPr lang="en-US" dirty="0" smtClean="0"/>
              <a:t>DCHHS Timeline/Efforts</a:t>
            </a:r>
            <a:endParaRPr lang="en-US"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
        <p:nvSpPr>
          <p:cNvPr id="5" name="Text Placeholder 3"/>
          <p:cNvSpPr txBox="1">
            <a:spLocks/>
          </p:cNvSpPr>
          <p:nvPr/>
        </p:nvSpPr>
        <p:spPr>
          <a:xfrm>
            <a:off x="4876800" y="1676400"/>
            <a:ext cx="3962400" cy="4610493"/>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solidFill>
                  <a:srgbClr val="005A9E"/>
                </a:solidFill>
                <a:latin typeface="+mn-lt"/>
              </a:rPr>
              <a:t>February 19</a:t>
            </a:r>
          </a:p>
          <a:p>
            <a:pPr marL="285750" indent="-285750">
              <a:buFont typeface="Arial" pitchFamily="34" charset="0"/>
              <a:buChar char="•"/>
            </a:pPr>
            <a:r>
              <a:rPr lang="en-US" sz="1400" b="0" dirty="0" smtClean="0">
                <a:solidFill>
                  <a:srgbClr val="005A9E"/>
                </a:solidFill>
                <a:latin typeface="+mn-lt"/>
              </a:rPr>
              <a:t>DMN published DCHHS op-ed</a:t>
            </a:r>
          </a:p>
          <a:p>
            <a:r>
              <a:rPr lang="en-US" sz="1400" dirty="0" smtClean="0">
                <a:solidFill>
                  <a:srgbClr val="005A9E"/>
                </a:solidFill>
                <a:latin typeface="+mn-lt"/>
              </a:rPr>
              <a:t>March 1</a:t>
            </a:r>
          </a:p>
          <a:p>
            <a:pPr marL="285750" indent="-285750">
              <a:buFont typeface="Arial" pitchFamily="34" charset="0"/>
              <a:buChar char="•"/>
            </a:pPr>
            <a:r>
              <a:rPr lang="en-US" sz="1400" b="0" dirty="0" smtClean="0">
                <a:solidFill>
                  <a:srgbClr val="005A9E"/>
                </a:solidFill>
                <a:latin typeface="+mn-lt"/>
              </a:rPr>
              <a:t>Reported fourth case</a:t>
            </a:r>
          </a:p>
          <a:p>
            <a:r>
              <a:rPr lang="en-US" sz="1400" dirty="0" smtClean="0">
                <a:solidFill>
                  <a:srgbClr val="005A9E"/>
                </a:solidFill>
                <a:latin typeface="+mn-lt"/>
              </a:rPr>
              <a:t>March 8 and 10</a:t>
            </a:r>
          </a:p>
          <a:p>
            <a:pPr marL="285750" indent="-285750">
              <a:buFont typeface="Arial" pitchFamily="34" charset="0"/>
              <a:buChar char="•"/>
            </a:pPr>
            <a:r>
              <a:rPr lang="en-US" sz="1400" b="0" dirty="0" smtClean="0">
                <a:solidFill>
                  <a:srgbClr val="005A9E"/>
                </a:solidFill>
                <a:latin typeface="+mn-lt"/>
              </a:rPr>
              <a:t>Participated on CDC Zika Action Plan Summit planning call</a:t>
            </a:r>
          </a:p>
          <a:p>
            <a:r>
              <a:rPr lang="en-US" sz="1400" dirty="0" smtClean="0">
                <a:solidFill>
                  <a:srgbClr val="005A9E"/>
                </a:solidFill>
                <a:latin typeface="+mn-lt"/>
              </a:rPr>
              <a:t>March 11</a:t>
            </a:r>
          </a:p>
          <a:p>
            <a:pPr marL="285750" indent="-285750">
              <a:buFont typeface="Arial" pitchFamily="34" charset="0"/>
              <a:buChar char="•"/>
            </a:pPr>
            <a:r>
              <a:rPr lang="en-US" sz="1400" b="0" dirty="0" smtClean="0">
                <a:solidFill>
                  <a:srgbClr val="005A9E"/>
                </a:solidFill>
                <a:latin typeface="+mn-lt"/>
              </a:rPr>
              <a:t>Hosted annual Pre-Season Mosquito Meeting for Dallas County municipalities</a:t>
            </a:r>
          </a:p>
          <a:p>
            <a:r>
              <a:rPr lang="en-US" sz="1400" dirty="0" smtClean="0">
                <a:solidFill>
                  <a:srgbClr val="005A9E"/>
                </a:solidFill>
                <a:latin typeface="+mn-lt"/>
              </a:rPr>
              <a:t>March 14</a:t>
            </a:r>
          </a:p>
          <a:p>
            <a:pPr marL="285750" indent="-285750">
              <a:buFont typeface="Arial" pitchFamily="34" charset="0"/>
              <a:buChar char="•"/>
            </a:pPr>
            <a:r>
              <a:rPr lang="en-US" sz="1400" b="0" dirty="0" smtClean="0">
                <a:solidFill>
                  <a:srgbClr val="005A9E"/>
                </a:solidFill>
                <a:latin typeface="+mn-lt"/>
              </a:rPr>
              <a:t>Began door hanger distribution</a:t>
            </a:r>
          </a:p>
          <a:p>
            <a:r>
              <a:rPr lang="en-US" sz="1400" dirty="0" smtClean="0">
                <a:solidFill>
                  <a:srgbClr val="005A9E"/>
                </a:solidFill>
                <a:latin typeface="+mn-lt"/>
              </a:rPr>
              <a:t>March 22</a:t>
            </a:r>
          </a:p>
          <a:p>
            <a:pPr marL="285750" indent="-285750">
              <a:buFont typeface="Arial" pitchFamily="34" charset="0"/>
              <a:buChar char="•"/>
            </a:pPr>
            <a:r>
              <a:rPr lang="en-US" sz="1400" b="0" dirty="0" smtClean="0">
                <a:solidFill>
                  <a:srgbClr val="005A9E"/>
                </a:solidFill>
                <a:latin typeface="+mn-lt"/>
              </a:rPr>
              <a:t>Zika Virus Tabletop</a:t>
            </a:r>
          </a:p>
          <a:p>
            <a:r>
              <a:rPr lang="en-US" sz="1400" dirty="0" smtClean="0">
                <a:solidFill>
                  <a:srgbClr val="005A9E"/>
                </a:solidFill>
                <a:latin typeface="+mn-lt"/>
              </a:rPr>
              <a:t>April 1</a:t>
            </a:r>
          </a:p>
          <a:p>
            <a:pPr marL="285750" indent="-285750">
              <a:buFont typeface="Arial" pitchFamily="34" charset="0"/>
              <a:buChar char="•"/>
            </a:pPr>
            <a:r>
              <a:rPr lang="en-US" sz="1400" b="0" dirty="0" smtClean="0">
                <a:solidFill>
                  <a:srgbClr val="005A9E"/>
                </a:solidFill>
                <a:latin typeface="+mn-lt"/>
              </a:rPr>
              <a:t>CDC Zika Virus Action Plan</a:t>
            </a:r>
          </a:p>
          <a:p>
            <a:pPr marL="285750" indent="-285750">
              <a:buFont typeface="Arial" pitchFamily="34" charset="0"/>
              <a:buChar char="•"/>
            </a:pPr>
            <a:r>
              <a:rPr lang="en-US" sz="1400" b="0" dirty="0" smtClean="0">
                <a:solidFill>
                  <a:srgbClr val="005A9E"/>
                </a:solidFill>
                <a:latin typeface="+mn-lt"/>
              </a:rPr>
              <a:t>Reported fifth case</a:t>
            </a:r>
          </a:p>
          <a:p>
            <a:r>
              <a:rPr lang="en-US" sz="1400" i="1" dirty="0" smtClean="0">
                <a:solidFill>
                  <a:srgbClr val="005A9E"/>
                </a:solidFill>
                <a:latin typeface="+mn-lt"/>
              </a:rPr>
              <a:t>Ongoing: </a:t>
            </a:r>
          </a:p>
          <a:p>
            <a:pPr marL="285750" indent="-285750">
              <a:buFont typeface="Arial" pitchFamily="34" charset="0"/>
              <a:buChar char="•"/>
            </a:pPr>
            <a:r>
              <a:rPr lang="en-US" sz="1400" i="1" dirty="0" smtClean="0">
                <a:solidFill>
                  <a:srgbClr val="005A9E"/>
                </a:solidFill>
                <a:latin typeface="+mn-lt"/>
              </a:rPr>
              <a:t>Weekly Task Force meetings</a:t>
            </a:r>
            <a:endParaRPr lang="en-US" sz="1400" i="1" dirty="0">
              <a:solidFill>
                <a:srgbClr val="005A9E"/>
              </a:solidFill>
              <a:latin typeface="+mn-lt"/>
            </a:endParaRPr>
          </a:p>
          <a:p>
            <a:pPr marL="285750" indent="-285750">
              <a:buFont typeface="Arial" pitchFamily="34" charset="0"/>
              <a:buChar char="•"/>
            </a:pPr>
            <a:r>
              <a:rPr lang="en-US" sz="1400" i="1" dirty="0" smtClean="0">
                <a:solidFill>
                  <a:srgbClr val="005A9E"/>
                </a:solidFill>
                <a:latin typeface="+mn-lt"/>
              </a:rPr>
              <a:t>Issuing State and Federal guidance as received</a:t>
            </a:r>
            <a:endParaRPr lang="en-US" sz="1400" i="1" dirty="0">
              <a:solidFill>
                <a:srgbClr val="005A9E"/>
              </a:solidFill>
              <a:latin typeface="+mn-lt"/>
            </a:endParaRPr>
          </a:p>
        </p:txBody>
      </p:sp>
    </p:spTree>
    <p:extLst>
      <p:ext uri="{BB962C8B-B14F-4D97-AF65-F5344CB8AC3E}">
        <p14:creationId xmlns:p14="http://schemas.microsoft.com/office/powerpoint/2010/main" val="20631006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28600" y="230188"/>
            <a:ext cx="8686800" cy="1217612"/>
          </a:xfrm>
        </p:spPr>
        <p:txBody>
          <a:bodyPr>
            <a:normAutofit/>
          </a:bodyPr>
          <a:lstStyle/>
          <a:p>
            <a:pPr algn="ctr"/>
            <a:r>
              <a:rPr lang="en-US" dirty="0" smtClean="0"/>
              <a:t>Zika Virus Lab Testing</a:t>
            </a:r>
            <a:endParaRPr lang="en-US" dirty="0">
              <a:solidFill>
                <a:srgbClr val="FFFF99"/>
              </a:solidFill>
            </a:endParaRPr>
          </a:p>
        </p:txBody>
      </p:sp>
      <p:sp>
        <p:nvSpPr>
          <p:cNvPr id="6" name="Text Placeholder 3"/>
          <p:cNvSpPr>
            <a:spLocks noGrp="1"/>
          </p:cNvSpPr>
          <p:nvPr>
            <p:ph type="body" sz="quarter" idx="10"/>
          </p:nvPr>
        </p:nvSpPr>
        <p:spPr>
          <a:xfrm>
            <a:off x="381000" y="1775019"/>
            <a:ext cx="8458200" cy="3625608"/>
          </a:xfrm>
        </p:spPr>
        <p:txBody>
          <a:bodyPr/>
          <a:lstStyle/>
          <a:p>
            <a:pPr marL="285750" indent="-285750">
              <a:buFont typeface="Arial" pitchFamily="34" charset="0"/>
              <a:buChar char="•"/>
            </a:pPr>
            <a:r>
              <a:rPr lang="en-US" sz="2400" b="0" dirty="0" smtClean="0">
                <a:solidFill>
                  <a:srgbClr val="005A9E"/>
                </a:solidFill>
                <a:latin typeface="+mn-lt"/>
              </a:rPr>
              <a:t>DCHHS lab has processed 138 lab specimens</a:t>
            </a:r>
          </a:p>
          <a:p>
            <a:pPr marL="670704" lvl="1" indent="-285750">
              <a:buFont typeface="Arial" pitchFamily="34" charset="0"/>
              <a:buChar char="•"/>
            </a:pPr>
            <a:r>
              <a:rPr lang="en-US" sz="2200" b="0" dirty="0" smtClean="0">
                <a:solidFill>
                  <a:srgbClr val="005A9E"/>
                </a:solidFill>
                <a:latin typeface="+mn-lt"/>
              </a:rPr>
              <a:t>60 tested at DCHHS</a:t>
            </a:r>
          </a:p>
          <a:p>
            <a:pPr marL="670704" lvl="1" indent="-285750">
              <a:buFont typeface="Arial" pitchFamily="34" charset="0"/>
              <a:buChar char="•"/>
            </a:pPr>
            <a:r>
              <a:rPr lang="en-US" sz="2200" b="0" dirty="0" smtClean="0">
                <a:solidFill>
                  <a:srgbClr val="005A9E"/>
                </a:solidFill>
                <a:latin typeface="+mn-lt"/>
              </a:rPr>
              <a:t>78 referred to CDC</a:t>
            </a:r>
          </a:p>
          <a:p>
            <a:pPr marL="285750" indent="-285750">
              <a:buFont typeface="Arial" pitchFamily="34" charset="0"/>
              <a:buChar char="•"/>
            </a:pPr>
            <a:r>
              <a:rPr lang="en-US" sz="2400" b="0" dirty="0" smtClean="0">
                <a:solidFill>
                  <a:srgbClr val="005A9E"/>
                </a:solidFill>
                <a:latin typeface="+mn-lt"/>
              </a:rPr>
              <a:t>DCHHS lab can provide results within 24-48 hours</a:t>
            </a:r>
          </a:p>
          <a:p>
            <a:pPr marL="285750" indent="-285750">
              <a:buFont typeface="Arial" pitchFamily="34" charset="0"/>
              <a:buChar char="•"/>
            </a:pPr>
            <a:r>
              <a:rPr lang="en-US" sz="2400" b="0" dirty="0" smtClean="0">
                <a:solidFill>
                  <a:srgbClr val="005A9E"/>
                </a:solidFill>
                <a:latin typeface="+mn-lt"/>
              </a:rPr>
              <a:t>Additional testing done at CDC for cases without active symptoms at the time specimen was obtained</a:t>
            </a:r>
          </a:p>
          <a:p>
            <a:pPr marL="285750" indent="-285750">
              <a:buFont typeface="Arial" pitchFamily="34" charset="0"/>
              <a:buChar char="•"/>
            </a:pPr>
            <a:r>
              <a:rPr lang="en-US" sz="2400" b="0" dirty="0" smtClean="0">
                <a:solidFill>
                  <a:srgbClr val="005A9E"/>
                </a:solidFill>
                <a:latin typeface="+mn-lt"/>
              </a:rPr>
              <a:t>The </a:t>
            </a:r>
            <a:r>
              <a:rPr lang="en-US" sz="2400" b="0" dirty="0">
                <a:solidFill>
                  <a:srgbClr val="005A9E"/>
                </a:solidFill>
                <a:latin typeface="+mn-lt"/>
              </a:rPr>
              <a:t>DCHHS LRN Laboratory can only accept specimens for PCR results from residents of </a:t>
            </a:r>
            <a:r>
              <a:rPr lang="en-US" sz="2400" b="0" dirty="0" smtClean="0">
                <a:solidFill>
                  <a:srgbClr val="005A9E"/>
                </a:solidFill>
                <a:latin typeface="+mn-lt"/>
              </a:rPr>
              <a:t>the following </a:t>
            </a:r>
            <a:r>
              <a:rPr lang="en-US" sz="2400" b="0" dirty="0">
                <a:solidFill>
                  <a:srgbClr val="005A9E"/>
                </a:solidFill>
                <a:latin typeface="+mn-lt"/>
              </a:rPr>
              <a:t>counties comprising its service area: Collin, Dallas, Ellis, </a:t>
            </a:r>
            <a:r>
              <a:rPr lang="en-US" sz="2400" b="0" dirty="0" err="1">
                <a:solidFill>
                  <a:srgbClr val="005A9E"/>
                </a:solidFill>
                <a:latin typeface="+mn-lt"/>
              </a:rPr>
              <a:t>Fannin</a:t>
            </a:r>
            <a:r>
              <a:rPr lang="en-US" sz="2400" b="0" dirty="0">
                <a:solidFill>
                  <a:srgbClr val="005A9E"/>
                </a:solidFill>
                <a:latin typeface="+mn-lt"/>
              </a:rPr>
              <a:t>, Grayson, Henderson</a:t>
            </a:r>
            <a:r>
              <a:rPr lang="en-US" sz="2400" b="0" dirty="0" smtClean="0">
                <a:solidFill>
                  <a:srgbClr val="005A9E"/>
                </a:solidFill>
                <a:latin typeface="+mn-lt"/>
              </a:rPr>
              <a:t>, Hunt</a:t>
            </a:r>
            <a:r>
              <a:rPr lang="en-US" sz="2400" b="0" dirty="0">
                <a:solidFill>
                  <a:srgbClr val="005A9E"/>
                </a:solidFill>
                <a:latin typeface="+mn-lt"/>
              </a:rPr>
              <a:t>, Kaufman, Navarro, Rains, Rockwall, and </a:t>
            </a:r>
            <a:r>
              <a:rPr lang="en-US" sz="2400" b="0" dirty="0" err="1" smtClean="0">
                <a:solidFill>
                  <a:srgbClr val="005A9E"/>
                </a:solidFill>
                <a:latin typeface="+mn-lt"/>
              </a:rPr>
              <a:t>VanZandt</a:t>
            </a:r>
            <a:r>
              <a:rPr lang="en-US" sz="2400" b="0" dirty="0">
                <a:solidFill>
                  <a:srgbClr val="005A9E"/>
                </a:solidFill>
                <a:latin typeface="+mn-lt"/>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32563986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81000" y="1775019"/>
            <a:ext cx="8610600" cy="3520964"/>
          </a:xfrm>
        </p:spPr>
        <p:txBody>
          <a:bodyPr/>
          <a:lstStyle/>
          <a:p>
            <a:pPr marL="285750" indent="-285750">
              <a:buFont typeface="Arial" pitchFamily="34" charset="0"/>
              <a:buChar char="•"/>
            </a:pPr>
            <a:r>
              <a:rPr lang="en-US" sz="2200" b="0" dirty="0">
                <a:solidFill>
                  <a:srgbClr val="005A9E"/>
                </a:solidFill>
                <a:latin typeface="+mn-lt"/>
              </a:rPr>
              <a:t>Director Zachary </a:t>
            </a:r>
            <a:r>
              <a:rPr lang="en-US" sz="2200" b="0" dirty="0" smtClean="0">
                <a:solidFill>
                  <a:srgbClr val="005A9E"/>
                </a:solidFill>
                <a:latin typeface="+mn-lt"/>
              </a:rPr>
              <a:t>Thompson attended </a:t>
            </a:r>
            <a:r>
              <a:rPr lang="en-US" sz="2200" b="0" dirty="0">
                <a:solidFill>
                  <a:srgbClr val="005A9E"/>
                </a:solidFill>
                <a:latin typeface="+mn-lt"/>
              </a:rPr>
              <a:t>the CDC Zika Virus </a:t>
            </a:r>
            <a:r>
              <a:rPr lang="en-US" sz="2200" b="0" dirty="0" smtClean="0">
                <a:solidFill>
                  <a:srgbClr val="005A9E"/>
                </a:solidFill>
                <a:latin typeface="+mn-lt"/>
              </a:rPr>
              <a:t>Action Plan Summit </a:t>
            </a:r>
            <a:r>
              <a:rPr lang="en-US" sz="2200" b="0" dirty="0">
                <a:solidFill>
                  <a:srgbClr val="005A9E"/>
                </a:solidFill>
                <a:latin typeface="+mn-lt"/>
              </a:rPr>
              <a:t>in Atlanta, </a:t>
            </a:r>
            <a:r>
              <a:rPr lang="en-US" sz="2200" b="0" dirty="0" smtClean="0">
                <a:solidFill>
                  <a:srgbClr val="005A9E"/>
                </a:solidFill>
                <a:latin typeface="+mn-lt"/>
              </a:rPr>
              <a:t>GA.</a:t>
            </a:r>
          </a:p>
          <a:p>
            <a:pPr marL="285750" indent="-285750">
              <a:buFont typeface="Arial" pitchFamily="34" charset="0"/>
              <a:buChar char="•"/>
            </a:pPr>
            <a:r>
              <a:rPr lang="en-US" sz="2200" b="0" dirty="0" smtClean="0">
                <a:solidFill>
                  <a:srgbClr val="005A9E"/>
                </a:solidFill>
                <a:latin typeface="+mn-lt"/>
              </a:rPr>
              <a:t>DCHHS </a:t>
            </a:r>
            <a:r>
              <a:rPr lang="en-US" sz="2200" b="0" dirty="0">
                <a:solidFill>
                  <a:srgbClr val="005A9E"/>
                </a:solidFill>
                <a:latin typeface="+mn-lt"/>
              </a:rPr>
              <a:t>held the first Zika virus tabletop exercise by a Texas local health </a:t>
            </a:r>
            <a:r>
              <a:rPr lang="en-US" sz="2200" b="0" dirty="0" smtClean="0">
                <a:solidFill>
                  <a:srgbClr val="005A9E"/>
                </a:solidFill>
                <a:latin typeface="+mn-lt"/>
              </a:rPr>
              <a:t>department.</a:t>
            </a:r>
          </a:p>
          <a:p>
            <a:pPr marL="285750" indent="-285750">
              <a:buFont typeface="Arial" pitchFamily="34" charset="0"/>
              <a:buChar char="•"/>
            </a:pPr>
            <a:r>
              <a:rPr lang="en-US" sz="2200" b="0" dirty="0">
                <a:solidFill>
                  <a:srgbClr val="005A9E"/>
                </a:solidFill>
                <a:latin typeface="+mn-lt"/>
              </a:rPr>
              <a:t>Zika door hangers (English and Spanish</a:t>
            </a:r>
            <a:r>
              <a:rPr lang="en-US" sz="2200" b="0" dirty="0" smtClean="0">
                <a:solidFill>
                  <a:srgbClr val="005A9E"/>
                </a:solidFill>
                <a:latin typeface="+mn-lt"/>
              </a:rPr>
              <a:t>)</a:t>
            </a:r>
          </a:p>
          <a:p>
            <a:pPr marL="285750" indent="-285750">
              <a:buFont typeface="Arial" pitchFamily="34" charset="0"/>
              <a:buChar char="•"/>
            </a:pPr>
            <a:r>
              <a:rPr lang="en-US" sz="2200" b="0" dirty="0" smtClean="0">
                <a:solidFill>
                  <a:srgbClr val="005A9E"/>
                </a:solidFill>
                <a:latin typeface="+mn-lt"/>
              </a:rPr>
              <a:t>Shared Zika virus prevention information with Apartment Association</a:t>
            </a:r>
          </a:p>
          <a:p>
            <a:pPr marL="285750" indent="-285750">
              <a:buFont typeface="Arial" pitchFamily="34" charset="0"/>
              <a:buChar char="•"/>
            </a:pPr>
            <a:r>
              <a:rPr lang="en-US" sz="2200" b="0" dirty="0" smtClean="0">
                <a:solidFill>
                  <a:srgbClr val="005A9E"/>
                </a:solidFill>
                <a:latin typeface="+mn-lt"/>
              </a:rPr>
              <a:t>Ongoing campaign</a:t>
            </a:r>
          </a:p>
          <a:p>
            <a:pPr marL="285750" indent="-285750">
              <a:buFont typeface="Arial" pitchFamily="34" charset="0"/>
              <a:buChar char="•"/>
            </a:pPr>
            <a:r>
              <a:rPr lang="en-US" sz="2200" b="0" dirty="0" smtClean="0">
                <a:solidFill>
                  <a:srgbClr val="005A9E"/>
                </a:solidFill>
                <a:latin typeface="+mn-lt"/>
              </a:rPr>
              <a:t>Continuing Zika Task Force weekly calls</a:t>
            </a:r>
          </a:p>
          <a:p>
            <a:pPr marL="285750" indent="-285750">
              <a:buFont typeface="Arial" pitchFamily="34" charset="0"/>
              <a:buChar char="•"/>
            </a:pPr>
            <a:r>
              <a:rPr lang="en-US" sz="2200" b="0" dirty="0" smtClean="0">
                <a:solidFill>
                  <a:srgbClr val="005A9E"/>
                </a:solidFill>
                <a:latin typeface="+mn-lt"/>
              </a:rPr>
              <a:t>Surveillance, response</a:t>
            </a:r>
          </a:p>
          <a:p>
            <a:pPr marL="285750" indent="-285750">
              <a:buFont typeface="Arial" pitchFamily="34" charset="0"/>
              <a:buChar char="•"/>
            </a:pPr>
            <a:r>
              <a:rPr lang="en-US" sz="2200" b="0" dirty="0" smtClean="0">
                <a:solidFill>
                  <a:srgbClr val="005A9E"/>
                </a:solidFill>
                <a:latin typeface="+mn-lt"/>
              </a:rPr>
              <a:t>Ongoing communication with State and Federal partners</a:t>
            </a:r>
            <a:endParaRPr lang="en-US" sz="2200" b="0" dirty="0">
              <a:solidFill>
                <a:srgbClr val="005A9E"/>
              </a:solidFill>
              <a:latin typeface="+mn-lt"/>
            </a:endParaRPr>
          </a:p>
        </p:txBody>
      </p:sp>
      <p:sp>
        <p:nvSpPr>
          <p:cNvPr id="8" name="Title 1"/>
          <p:cNvSpPr>
            <a:spLocks noGrp="1"/>
          </p:cNvSpPr>
          <p:nvPr>
            <p:ph type="title"/>
          </p:nvPr>
        </p:nvSpPr>
        <p:spPr>
          <a:xfrm>
            <a:off x="381000" y="230188"/>
            <a:ext cx="8382000" cy="1217612"/>
          </a:xfrm>
        </p:spPr>
        <p:txBody>
          <a:bodyPr>
            <a:normAutofit/>
          </a:bodyPr>
          <a:lstStyle/>
          <a:p>
            <a:pPr algn="ctr"/>
            <a:r>
              <a:rPr lang="en-US" dirty="0" smtClean="0"/>
              <a:t>DCHHS Efforts</a:t>
            </a:r>
            <a:endParaRPr lang="en-US"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19382805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447800"/>
            <a:ext cx="2032665" cy="5105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04800"/>
            <a:ext cx="2032666" cy="5105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1447800"/>
            <a:ext cx="2031807" cy="51054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992" y="304800"/>
            <a:ext cx="2031808" cy="5105400"/>
          </a:xfrm>
          <a:prstGeom prst="rect">
            <a:avLst/>
          </a:prstGeom>
        </p:spPr>
      </p:pic>
    </p:spTree>
    <p:extLst>
      <p:ext uri="{BB962C8B-B14F-4D97-AF65-F5344CB8AC3E}">
        <p14:creationId xmlns:p14="http://schemas.microsoft.com/office/powerpoint/2010/main" val="197868607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30188"/>
            <a:ext cx="8382000" cy="1217612"/>
          </a:xfrm>
        </p:spPr>
        <p:txBody>
          <a:bodyPr>
            <a:normAutofit fontScale="90000"/>
          </a:bodyPr>
          <a:lstStyle/>
          <a:p>
            <a:pPr algn="ctr"/>
            <a:r>
              <a:rPr lang="en-US" sz="5300" dirty="0" smtClean="0"/>
              <a:t>Cities Received </a:t>
            </a:r>
            <a:r>
              <a:rPr lang="en-US" sz="5300" smtClean="0"/>
              <a:t>Zika Door </a:t>
            </a:r>
            <a:r>
              <a:rPr lang="en-US" sz="5300" dirty="0" smtClean="0"/>
              <a:t>Hangers</a:t>
            </a:r>
            <a:endParaRPr lang="en-US" sz="3600"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r="49600" b="5122"/>
          <a:stretch/>
        </p:blipFill>
        <p:spPr bwMode="auto">
          <a:xfrm>
            <a:off x="3087624" y="1752601"/>
            <a:ext cx="3008376" cy="42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4601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81000" y="1775019"/>
            <a:ext cx="8458200" cy="3397853"/>
          </a:xfrm>
        </p:spPr>
        <p:txBody>
          <a:bodyPr/>
          <a:lstStyle/>
          <a:p>
            <a:pPr marL="285750" indent="-285750">
              <a:buFont typeface="Arial" pitchFamily="34" charset="0"/>
              <a:buChar char="•"/>
            </a:pPr>
            <a:r>
              <a:rPr lang="en-US" sz="1800" b="0" dirty="0">
                <a:solidFill>
                  <a:srgbClr val="C00000"/>
                </a:solidFill>
                <a:latin typeface="+mn-lt"/>
              </a:rPr>
              <a:t>If you have Zika virus, avoid mosquito bites for the first week of your illness</a:t>
            </a:r>
            <a:r>
              <a:rPr lang="en-US" sz="1800" b="0" dirty="0" smtClean="0">
                <a:solidFill>
                  <a:srgbClr val="C00000"/>
                </a:solidFill>
                <a:latin typeface="+mn-lt"/>
              </a:rPr>
              <a:t>.</a:t>
            </a:r>
          </a:p>
          <a:p>
            <a:pPr marL="670704" lvl="1" indent="-285750">
              <a:buFont typeface="Arial" pitchFamily="34" charset="0"/>
              <a:buChar char="•"/>
            </a:pPr>
            <a:r>
              <a:rPr lang="en-US" sz="1600" b="0" dirty="0">
                <a:solidFill>
                  <a:srgbClr val="C00000"/>
                </a:solidFill>
                <a:latin typeface="+mn-lt"/>
              </a:rPr>
              <a:t>During the first week of infection, Zika virus can be found in the blood and passed from an infected person to another mosquito through mosquito bites.</a:t>
            </a:r>
          </a:p>
          <a:p>
            <a:pPr marL="670704" lvl="1" indent="-285750">
              <a:buFont typeface="Arial" pitchFamily="34" charset="0"/>
              <a:buChar char="•"/>
            </a:pPr>
            <a:r>
              <a:rPr lang="en-US" sz="1600" b="0" dirty="0">
                <a:solidFill>
                  <a:srgbClr val="C00000"/>
                </a:solidFill>
                <a:latin typeface="+mn-lt"/>
              </a:rPr>
              <a:t>An infected mosquito can then spread the virus to other people</a:t>
            </a:r>
            <a:r>
              <a:rPr lang="en-US" sz="1600" b="0" dirty="0" smtClean="0">
                <a:solidFill>
                  <a:srgbClr val="C00000"/>
                </a:solidFill>
                <a:latin typeface="+mn-lt"/>
              </a:rPr>
              <a:t>.</a:t>
            </a:r>
          </a:p>
          <a:p>
            <a:pPr marL="285750" indent="-285750">
              <a:buFont typeface="Arial" pitchFamily="34" charset="0"/>
              <a:buChar char="•"/>
            </a:pPr>
            <a:r>
              <a:rPr lang="en-US" sz="1800" b="0" dirty="0">
                <a:solidFill>
                  <a:srgbClr val="005A9E"/>
                </a:solidFill>
                <a:latin typeface="+mn-lt"/>
              </a:rPr>
              <a:t>The best way to avoid Zika virus is to avoid mosquito bites and sexual contact with a person who has Zika virus</a:t>
            </a:r>
            <a:r>
              <a:rPr lang="en-US" sz="1800" b="0" dirty="0" smtClean="0">
                <a:solidFill>
                  <a:srgbClr val="005A9E"/>
                </a:solidFill>
                <a:latin typeface="+mn-lt"/>
              </a:rPr>
              <a:t>.</a:t>
            </a:r>
          </a:p>
          <a:p>
            <a:pPr marL="285750" indent="-285750">
              <a:buFont typeface="Arial" pitchFamily="34" charset="0"/>
              <a:buChar char="•"/>
            </a:pPr>
            <a:r>
              <a:rPr lang="en-US" sz="1800" b="0" dirty="0" smtClean="0">
                <a:solidFill>
                  <a:srgbClr val="005A9E"/>
                </a:solidFill>
                <a:latin typeface="+mn-lt"/>
              </a:rPr>
              <a:t>Everyone should use </a:t>
            </a:r>
            <a:r>
              <a:rPr lang="en-US" sz="1800" b="0" dirty="0">
                <a:solidFill>
                  <a:srgbClr val="005A9E"/>
                </a:solidFill>
                <a:latin typeface="+mn-lt"/>
              </a:rPr>
              <a:t>the 4Ds to reduce the chance of being bitten by a mosquito</a:t>
            </a:r>
            <a:r>
              <a:rPr lang="en-US" sz="1800" b="0" dirty="0" smtClean="0">
                <a:solidFill>
                  <a:srgbClr val="005A9E"/>
                </a:solidFill>
                <a:latin typeface="+mn-lt"/>
              </a:rPr>
              <a:t>.</a:t>
            </a:r>
          </a:p>
          <a:p>
            <a:pPr marL="670704" lvl="1" indent="-285750">
              <a:buFont typeface="Arial" pitchFamily="34" charset="0"/>
              <a:buChar char="•"/>
            </a:pPr>
            <a:r>
              <a:rPr lang="en-US" sz="1600" b="0" dirty="0">
                <a:solidFill>
                  <a:srgbClr val="005A9E"/>
                </a:solidFill>
                <a:latin typeface="+mn-lt"/>
              </a:rPr>
              <a:t>DEET All Day, Every Day: Whenever you’re outside, use insect repellents that contain DEET or other EPA approved repellents and follow instructions.</a:t>
            </a:r>
          </a:p>
          <a:p>
            <a:pPr marL="670704" lvl="1" indent="-285750">
              <a:buFont typeface="Arial" pitchFamily="34" charset="0"/>
              <a:buChar char="•"/>
            </a:pPr>
            <a:r>
              <a:rPr lang="en-US" sz="1600" b="0" dirty="0">
                <a:solidFill>
                  <a:srgbClr val="005A9E"/>
                </a:solidFill>
                <a:latin typeface="+mn-lt"/>
              </a:rPr>
              <a:t>DRESS: Wear long, loose, and light-colored clothing outside.</a:t>
            </a:r>
          </a:p>
          <a:p>
            <a:pPr marL="670704" lvl="1" indent="-285750">
              <a:buFont typeface="Arial" pitchFamily="34" charset="0"/>
              <a:buChar char="•"/>
            </a:pPr>
            <a:r>
              <a:rPr lang="en-US" sz="1600" b="0" dirty="0">
                <a:solidFill>
                  <a:srgbClr val="005A9E"/>
                </a:solidFill>
                <a:latin typeface="+mn-lt"/>
              </a:rPr>
              <a:t>DRAIN: Remove all standing water in and around your home.</a:t>
            </a:r>
          </a:p>
          <a:p>
            <a:pPr marL="670704" lvl="1" indent="-285750">
              <a:buFont typeface="Arial" pitchFamily="34" charset="0"/>
              <a:buChar char="•"/>
            </a:pPr>
            <a:r>
              <a:rPr lang="en-US" sz="1600" b="0" dirty="0">
                <a:solidFill>
                  <a:srgbClr val="005A9E"/>
                </a:solidFill>
                <a:latin typeface="+mn-lt"/>
              </a:rPr>
              <a:t>DUSK &amp; DAWN: Limit outdoor activities during dusk and dawn hours when mosquitoes are most active</a:t>
            </a:r>
            <a:r>
              <a:rPr lang="en-US" sz="1600" b="0" dirty="0" smtClean="0">
                <a:solidFill>
                  <a:srgbClr val="005A9E"/>
                </a:solidFill>
                <a:latin typeface="+mn-lt"/>
              </a:rPr>
              <a:t>.</a:t>
            </a:r>
          </a:p>
        </p:txBody>
      </p:sp>
      <p:sp>
        <p:nvSpPr>
          <p:cNvPr id="8" name="Title 1"/>
          <p:cNvSpPr>
            <a:spLocks noGrp="1"/>
          </p:cNvSpPr>
          <p:nvPr>
            <p:ph type="title"/>
          </p:nvPr>
        </p:nvSpPr>
        <p:spPr>
          <a:xfrm>
            <a:off x="381000" y="230188"/>
            <a:ext cx="8382000" cy="1217612"/>
          </a:xfrm>
        </p:spPr>
        <p:txBody>
          <a:bodyPr>
            <a:normAutofit fontScale="90000"/>
          </a:bodyPr>
          <a:lstStyle/>
          <a:p>
            <a:pPr algn="ctr"/>
            <a:r>
              <a:rPr lang="en-US" sz="5300" dirty="0" smtClean="0"/>
              <a:t>Zika Virus Precautions/Prevention</a:t>
            </a:r>
            <a:r>
              <a:rPr lang="en-US" dirty="0" smtClean="0"/>
              <a:t/>
            </a:r>
            <a:br>
              <a:rPr lang="en-US" dirty="0" smtClean="0"/>
            </a:br>
            <a:r>
              <a:rPr lang="en-US" sz="3600" dirty="0" smtClean="0"/>
              <a:t>FOR EVERYONE</a:t>
            </a:r>
            <a:endParaRPr lang="en-US" sz="3600"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23794696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sz="quarter" idx="10"/>
          </p:nvPr>
        </p:nvSpPr>
        <p:spPr>
          <a:xfrm>
            <a:off x="381000" y="1775019"/>
            <a:ext cx="8458200" cy="1344984"/>
          </a:xfrm>
        </p:spPr>
        <p:txBody>
          <a:bodyPr/>
          <a:lstStyle/>
          <a:p>
            <a:pPr marL="285750" indent="-285750">
              <a:buFont typeface="Arial" pitchFamily="34" charset="0"/>
              <a:buChar char="•"/>
            </a:pPr>
            <a:r>
              <a:rPr lang="en-US" sz="1800" b="0" dirty="0">
                <a:solidFill>
                  <a:srgbClr val="005A9E"/>
                </a:solidFill>
                <a:latin typeface="+mn-lt"/>
              </a:rPr>
              <a:t>Travelers can protect themselves further by doing the following</a:t>
            </a:r>
            <a:r>
              <a:rPr lang="en-US" sz="1800" b="0" dirty="0" smtClean="0">
                <a:solidFill>
                  <a:srgbClr val="005A9E"/>
                </a:solidFill>
                <a:latin typeface="+mn-lt"/>
              </a:rPr>
              <a:t>:</a:t>
            </a:r>
          </a:p>
          <a:p>
            <a:pPr marL="670704" lvl="1" indent="-285750">
              <a:buFont typeface="Arial" pitchFamily="34" charset="0"/>
              <a:buChar char="•"/>
            </a:pPr>
            <a:r>
              <a:rPr lang="en-US" sz="1600" b="0" dirty="0">
                <a:solidFill>
                  <a:srgbClr val="005A9E"/>
                </a:solidFill>
                <a:latin typeface="+mn-lt"/>
              </a:rPr>
              <a:t>Choose a hotel or lodging with air conditioning or screens on windows or doors.</a:t>
            </a:r>
          </a:p>
          <a:p>
            <a:pPr marL="670704" lvl="1" indent="-285750">
              <a:buFont typeface="Arial" pitchFamily="34" charset="0"/>
              <a:buChar char="•"/>
            </a:pPr>
            <a:r>
              <a:rPr lang="en-US" sz="1600" b="0" dirty="0">
                <a:solidFill>
                  <a:srgbClr val="005A9E"/>
                </a:solidFill>
                <a:latin typeface="+mn-lt"/>
              </a:rPr>
              <a:t>Sleep under a mosquito bed net if you are outside or in a room that is not well-screened</a:t>
            </a:r>
            <a:r>
              <a:rPr lang="en-US" sz="1600" b="0" dirty="0" smtClean="0">
                <a:solidFill>
                  <a:srgbClr val="005A9E"/>
                </a:solidFill>
                <a:latin typeface="+mn-lt"/>
              </a:rPr>
              <a:t>.</a:t>
            </a:r>
            <a:endParaRPr lang="en-US" sz="1800" b="0" dirty="0" smtClean="0">
              <a:solidFill>
                <a:srgbClr val="005A9E"/>
              </a:solidFill>
              <a:latin typeface="+mn-lt"/>
            </a:endParaRPr>
          </a:p>
          <a:p>
            <a:pPr marL="285750" indent="-285750">
              <a:buFont typeface="Arial" pitchFamily="34" charset="0"/>
              <a:buChar char="•"/>
            </a:pPr>
            <a:r>
              <a:rPr lang="en-US" sz="1800" b="0" dirty="0">
                <a:solidFill>
                  <a:srgbClr val="005A9E"/>
                </a:solidFill>
                <a:latin typeface="+mn-lt"/>
              </a:rPr>
              <a:t>Sexual partners can protect each other by abstaining from sex or by using condoms consistently and correctly during sex</a:t>
            </a:r>
            <a:r>
              <a:rPr lang="en-US" sz="1800" b="0" dirty="0" smtClean="0">
                <a:solidFill>
                  <a:srgbClr val="005A9E"/>
                </a:solidFill>
                <a:latin typeface="+mn-lt"/>
              </a:rPr>
              <a:t>.</a:t>
            </a:r>
            <a:endParaRPr lang="en-US" sz="1600" b="0" dirty="0" smtClean="0">
              <a:solidFill>
                <a:srgbClr val="005A9E"/>
              </a:solidFill>
              <a:latin typeface="+mn-lt"/>
            </a:endParaRPr>
          </a:p>
        </p:txBody>
      </p:sp>
      <p:sp>
        <p:nvSpPr>
          <p:cNvPr id="8" name="Title 1"/>
          <p:cNvSpPr>
            <a:spLocks noGrp="1"/>
          </p:cNvSpPr>
          <p:nvPr>
            <p:ph type="title"/>
          </p:nvPr>
        </p:nvSpPr>
        <p:spPr>
          <a:xfrm>
            <a:off x="381000" y="230188"/>
            <a:ext cx="8382000" cy="1217612"/>
          </a:xfrm>
        </p:spPr>
        <p:txBody>
          <a:bodyPr>
            <a:normAutofit/>
          </a:bodyPr>
          <a:lstStyle/>
          <a:p>
            <a:pPr algn="ctr"/>
            <a:r>
              <a:rPr lang="en-US" dirty="0" smtClean="0"/>
              <a:t>Zika Virus Precautions/Prevention</a:t>
            </a:r>
            <a:br>
              <a:rPr lang="en-US" dirty="0" smtClean="0"/>
            </a:br>
            <a:r>
              <a:rPr lang="en-US" sz="3200" dirty="0" smtClean="0"/>
              <a:t>FOR TRAVELERS, SEXUAL PARTNERS</a:t>
            </a:r>
            <a:endParaRPr lang="en-US" sz="3200" dirty="0">
              <a:solidFill>
                <a:srgbClr val="FFFF9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297930"/>
            <a:ext cx="1600200" cy="560070"/>
          </a:xfrm>
          <a:prstGeom prst="rect">
            <a:avLst/>
          </a:prstGeom>
        </p:spPr>
      </p:pic>
    </p:spTree>
    <p:extLst>
      <p:ext uri="{BB962C8B-B14F-4D97-AF65-F5344CB8AC3E}">
        <p14:creationId xmlns:p14="http://schemas.microsoft.com/office/powerpoint/2010/main" val="38633773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_With_White_Cloud_Border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7250</TotalTime>
  <Words>2014</Words>
  <Application>Microsoft Office PowerPoint</Application>
  <PresentationFormat>On-screen Show (4:3)</PresentationFormat>
  <Paragraphs>175</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1_Blue_With_White_Cloud_Border_template_Segoe</vt:lpstr>
      <vt:lpstr>White with Courier font for code slides</vt:lpstr>
      <vt:lpstr>DCHHS Update Zika Virus  </vt:lpstr>
      <vt:lpstr>Dallas County Confirmed Cases</vt:lpstr>
      <vt:lpstr>DCHHS Timeline/Efforts</vt:lpstr>
      <vt:lpstr>Zika Virus Lab Testing</vt:lpstr>
      <vt:lpstr>DCHHS Efforts</vt:lpstr>
      <vt:lpstr>PowerPoint Presentation</vt:lpstr>
      <vt:lpstr>Cities Received Zika Door Hangers</vt:lpstr>
      <vt:lpstr>Zika Virus Precautions/Prevention FOR EVERYONE</vt:lpstr>
      <vt:lpstr>Zika Virus Precautions/Prevention FOR TRAVELERS, SEXUAL PARTNERS</vt:lpstr>
      <vt:lpstr>Zika Virus Precautions/Prevention FOR PREGNANT WOMEN, WOMEN PLANNING PREGNANCY</vt:lpstr>
      <vt:lpstr>Countries and Territories with Active Zika Transmission</vt:lpstr>
      <vt:lpstr>Countries and Territories with Active Zika Transmission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Dallas County</dc:title>
  <dc:creator>Erikka Neroes</dc:creator>
  <cp:lastModifiedBy>Erikka Neroes</cp:lastModifiedBy>
  <cp:revision>158</cp:revision>
  <dcterms:created xsi:type="dcterms:W3CDTF">2015-01-30T14:06:35Z</dcterms:created>
  <dcterms:modified xsi:type="dcterms:W3CDTF">2016-04-04T15:43:14Z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