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4"/>
  </p:sldMasterIdLst>
  <p:notesMasterIdLst>
    <p:notesMasterId r:id="rId46"/>
  </p:notesMasterIdLst>
  <p:handoutMasterIdLst>
    <p:handoutMasterId r:id="rId47"/>
  </p:handoutMasterIdLst>
  <p:sldIdLst>
    <p:sldId id="257" r:id="rId5"/>
    <p:sldId id="296" r:id="rId6"/>
    <p:sldId id="275" r:id="rId7"/>
    <p:sldId id="262" r:id="rId8"/>
    <p:sldId id="280" r:id="rId9"/>
    <p:sldId id="295" r:id="rId10"/>
    <p:sldId id="281" r:id="rId11"/>
    <p:sldId id="282" r:id="rId12"/>
    <p:sldId id="283" r:id="rId13"/>
    <p:sldId id="263" r:id="rId14"/>
    <p:sldId id="264" r:id="rId15"/>
    <p:sldId id="265" r:id="rId16"/>
    <p:sldId id="266" r:id="rId17"/>
    <p:sldId id="267" r:id="rId18"/>
    <p:sldId id="268" r:id="rId19"/>
    <p:sldId id="269" r:id="rId20"/>
    <p:sldId id="270" r:id="rId21"/>
    <p:sldId id="271" r:id="rId22"/>
    <p:sldId id="272" r:id="rId23"/>
    <p:sldId id="273" r:id="rId24"/>
    <p:sldId id="278" r:id="rId25"/>
    <p:sldId id="276" r:id="rId26"/>
    <p:sldId id="284" r:id="rId27"/>
    <p:sldId id="274" r:id="rId28"/>
    <p:sldId id="279" r:id="rId29"/>
    <p:sldId id="285" r:id="rId30"/>
    <p:sldId id="277" r:id="rId31"/>
    <p:sldId id="294" r:id="rId32"/>
    <p:sldId id="286" r:id="rId33"/>
    <p:sldId id="289" r:id="rId34"/>
    <p:sldId id="290" r:id="rId35"/>
    <p:sldId id="291" r:id="rId36"/>
    <p:sldId id="292" r:id="rId37"/>
    <p:sldId id="293" r:id="rId38"/>
    <p:sldId id="298" r:id="rId39"/>
    <p:sldId id="297" r:id="rId40"/>
    <p:sldId id="299" r:id="rId41"/>
    <p:sldId id="302" r:id="rId42"/>
    <p:sldId id="303" r:id="rId43"/>
    <p:sldId id="304" r:id="rId44"/>
    <p:sldId id="305"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C6D6"/>
    <a:srgbClr val="FCF7F1"/>
    <a:srgbClr val="B8D233"/>
    <a:srgbClr val="57903F"/>
    <a:srgbClr val="344529"/>
    <a:srgbClr val="2B3922"/>
    <a:srgbClr val="2E3722"/>
    <a:srgbClr val="F8D22F"/>
    <a:srgbClr val="F03F2B"/>
    <a:srgbClr val="3488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19" autoAdjust="0"/>
  </p:normalViewPr>
  <p:slideViewPr>
    <p:cSldViewPr snapToGrid="0">
      <p:cViewPr varScale="1">
        <p:scale>
          <a:sx n="128" d="100"/>
          <a:sy n="128" d="100"/>
        </p:scale>
        <p:origin x="512"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custT="1"/>
      <dgm:spPr/>
      <dgm:t>
        <a:bodyPr/>
        <a:lstStyle/>
        <a:p>
          <a:pPr>
            <a:lnSpc>
              <a:spcPct val="100000"/>
            </a:lnSpc>
            <a:defRPr cap="all"/>
          </a:pPr>
          <a:r>
            <a:rPr lang="en-US" sz="1200" dirty="0"/>
            <a:t>We provide ongoing </a:t>
          </a:r>
          <a:r>
            <a:rPr lang="en-US" sz="1400" dirty="0"/>
            <a:t>various</a:t>
          </a:r>
          <a:r>
            <a:rPr lang="en-US" sz="1200" dirty="0"/>
            <a:t> education and outreach for  the EMA, HSDA AND EMSA ON Ryan white treatment, HOPWA POLICIES, DSHS REGULATIONS, AND OTHER PUBLIC POLICY THAT EFFECT rwpc decision making.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custT="1"/>
      <dgm:spPr/>
      <dgm:t>
        <a:bodyPr/>
        <a:lstStyle/>
        <a:p>
          <a:pPr>
            <a:lnSpc>
              <a:spcPct val="100000"/>
            </a:lnSpc>
            <a:defRPr cap="all"/>
          </a:pPr>
          <a:r>
            <a:rPr lang="en-US" sz="1200" dirty="0"/>
            <a:t>We advocate and provide HIV consumer input of the development policies and programs; this would include the annual priority ranking process done by planning and priorities and the development of statewide coordinated statement of need. </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custT="1"/>
      <dgm:spPr/>
      <dgm:t>
        <a:bodyPr/>
        <a:lstStyle/>
        <a:p>
          <a:pPr>
            <a:lnSpc>
              <a:spcPct val="100000"/>
            </a:lnSpc>
            <a:defRPr cap="all"/>
          </a:pPr>
          <a:r>
            <a:rPr lang="en-US" sz="1200" dirty="0"/>
            <a:t>Obtain feedback from consumers on issues that are authorized by executive committee.</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custLinFactNeighborY="1734"/>
      <dgm:spPr>
        <a:prstGeom prst="ellipse">
          <a:avLst/>
        </a:prstGeom>
      </dgm:spPr>
    </dgm:pt>
    <dgm:pt modelId="{8FA2F131-CD01-4CBD-B7A5-1B9B5E7F0402}" type="pres">
      <dgm:prSet presAssocID="{40FC4FFE-8987-4A26-B7F4-8A516F18AD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1 with solid fill"/>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custLinFactNeighborX="2200" custLinFactNeighborY="-34638">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with solid fill"/>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custLinFactNeighborX="11" custLinFactNeighborY="-34092">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3 with solid fill"/>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custLinFactNeighborX="1205" custLinFactNeighborY="-28847">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59156" y="290531"/>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75969" y="673430"/>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104475" y="2392074"/>
          <a:ext cx="3206250" cy="1240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We provide ongoing </a:t>
          </a:r>
          <a:r>
            <a:rPr lang="en-US" sz="1400" kern="1200" dirty="0"/>
            <a:t>various</a:t>
          </a:r>
          <a:r>
            <a:rPr lang="en-US" sz="1200" kern="1200" dirty="0"/>
            <a:t> education and outreach for  the EMA, HSDA AND EMSA ON Ryan white treatment, HOPWA POLICIES, DSHS REGULATIONS, AND OTHER PUBLIC POLICY THAT EFFECT rwpc decision making. </a:t>
          </a:r>
        </a:p>
      </dsp:txBody>
      <dsp:txXfrm>
        <a:off x="104475" y="2392074"/>
        <a:ext cx="3206250" cy="1240091"/>
      </dsp:txXfrm>
    </dsp:sp>
    <dsp:sp modelId="{543C18BC-1989-44B2-9862-C670C61D3452}">
      <dsp:nvSpPr>
        <dsp:cNvPr id="0" name=""/>
        <dsp:cNvSpPr/>
      </dsp:nvSpPr>
      <dsp:spPr>
        <a:xfrm>
          <a:off x="4426500" y="256617"/>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843312" y="673430"/>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801634" y="2398845"/>
          <a:ext cx="3206250" cy="1240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We advocate and provide HIV consumer input of the development policies and programs; this would include the annual priority ranking process done by planning and priorities and the development of statewide coordinated statement of need. </a:t>
          </a:r>
        </a:p>
      </dsp:txBody>
      <dsp:txXfrm>
        <a:off x="3801634" y="2398845"/>
        <a:ext cx="3206250" cy="1240091"/>
      </dsp:txXfrm>
    </dsp:sp>
    <dsp:sp modelId="{5BDDFF18-9AEC-4E5E-B9AA-33D86F01A63E}">
      <dsp:nvSpPr>
        <dsp:cNvPr id="0" name=""/>
        <dsp:cNvSpPr/>
      </dsp:nvSpPr>
      <dsp:spPr>
        <a:xfrm>
          <a:off x="8193844" y="256617"/>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610656" y="673430"/>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602563" y="2463888"/>
          <a:ext cx="3206250" cy="1240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dirty="0"/>
            <a:t>Obtain feedback from consumers on issues that are authorized by executive committee.</a:t>
          </a:r>
        </a:p>
      </dsp:txBody>
      <dsp:txXfrm>
        <a:off x="7602563" y="2463888"/>
        <a:ext cx="3206250" cy="1240091"/>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2D03BCE-23F3-4938-BA31-864C6F9F03CA}" type="datetimeFigureOut">
              <a:rPr lang="en-US" smtClean="0"/>
              <a:t>4/19/21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E83C1EB-B980-46B0-8B62-4DF4FDEFADC3}" type="slidenum">
              <a:rPr lang="en-US" smtClean="0"/>
              <a:t>‹#›</a:t>
            </a:fld>
            <a:endParaRPr lang="en-US" dirty="0"/>
          </a:p>
        </p:txBody>
      </p:sp>
    </p:spTree>
    <p:extLst>
      <p:ext uri="{BB962C8B-B14F-4D97-AF65-F5344CB8AC3E}">
        <p14:creationId xmlns:p14="http://schemas.microsoft.com/office/powerpoint/2010/main" val="1080642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A491131-8B5E-4DDB-859F-E53D5FDFDD8C}" type="datetimeFigureOut">
              <a:rPr lang="en-US" smtClean="0"/>
              <a:t>4/19/21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E65F28F-3645-455F-92AE-2B31C8BB9734}" type="slidenum">
              <a:rPr lang="en-US" smtClean="0"/>
              <a:t>‹#›</a:t>
            </a:fld>
            <a:endParaRPr lang="en-US" dirty="0"/>
          </a:p>
        </p:txBody>
      </p:sp>
    </p:spTree>
    <p:extLst>
      <p:ext uri="{BB962C8B-B14F-4D97-AF65-F5344CB8AC3E}">
        <p14:creationId xmlns:p14="http://schemas.microsoft.com/office/powerpoint/2010/main" val="1075724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p:spPr>
        <p:txBody>
          <a:bodyPr/>
          <a:lstStyle/>
          <a:p>
            <a:endParaRPr lang="en-US" altLang="en-US" dirty="0"/>
          </a:p>
        </p:txBody>
      </p:sp>
      <p:sp>
        <p:nvSpPr>
          <p:cNvPr id="4" name="Slide Number Placeholder 3"/>
          <p:cNvSpPr>
            <a:spLocks noGrp="1"/>
          </p:cNvSpPr>
          <p:nvPr>
            <p:ph type="sldNum" sz="quarter" idx="5"/>
          </p:nvPr>
        </p:nvSpPr>
        <p:spPr/>
        <p:txBody>
          <a:bodyPr/>
          <a:lstStyle>
            <a:lvl1pPr defTabSz="931863" eaLnBrk="0" hangingPunct="0">
              <a:defRPr>
                <a:solidFill>
                  <a:schemeClr val="tx1"/>
                </a:solidFill>
                <a:latin typeface="Tahoma" panose="020B0604030504040204" pitchFamily="34" charset="0"/>
                <a:cs typeface="Arial" panose="020B0604020202020204" pitchFamily="34" charset="0"/>
              </a:defRPr>
            </a:lvl1pPr>
            <a:lvl2pPr marL="742950" indent="-285750" defTabSz="931863" eaLnBrk="0" hangingPunct="0">
              <a:defRPr>
                <a:solidFill>
                  <a:schemeClr val="tx1"/>
                </a:solidFill>
                <a:latin typeface="Tahoma" panose="020B0604030504040204" pitchFamily="34" charset="0"/>
                <a:cs typeface="Arial" panose="020B0604020202020204" pitchFamily="34" charset="0"/>
              </a:defRPr>
            </a:lvl2pPr>
            <a:lvl3pPr marL="1143000" indent="-228600" defTabSz="931863" eaLnBrk="0" hangingPunct="0">
              <a:defRPr>
                <a:solidFill>
                  <a:schemeClr val="tx1"/>
                </a:solidFill>
                <a:latin typeface="Tahoma" panose="020B0604030504040204" pitchFamily="34" charset="0"/>
                <a:cs typeface="Arial" panose="020B0604020202020204" pitchFamily="34" charset="0"/>
              </a:defRPr>
            </a:lvl3pPr>
            <a:lvl4pPr marL="1600200" indent="-228600" defTabSz="931863" eaLnBrk="0" hangingPunct="0">
              <a:defRPr>
                <a:solidFill>
                  <a:schemeClr val="tx1"/>
                </a:solidFill>
                <a:latin typeface="Tahoma" panose="020B0604030504040204" pitchFamily="34" charset="0"/>
                <a:cs typeface="Arial" panose="020B0604020202020204" pitchFamily="34" charset="0"/>
              </a:defRPr>
            </a:lvl4pPr>
            <a:lvl5pPr marL="2057400" indent="-228600" defTabSz="931863" eaLnBrk="0" hangingPunct="0">
              <a:defRPr>
                <a:solidFill>
                  <a:schemeClr val="tx1"/>
                </a:solidFill>
                <a:latin typeface="Tahoma" panose="020B060403050404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28F5BD82-6595-4A79-9695-14B85DD9CC90}" type="slidenum">
              <a:rPr lang="en-US" altLang="en-US">
                <a:latin typeface="Arial Narrow" panose="020B0606020202030204" pitchFamily="34" charset="0"/>
              </a:rPr>
              <a:pPr eaLnBrk="1" hangingPunct="1"/>
              <a:t>22</a:t>
            </a:fld>
            <a:endParaRPr lang="en-US" altLang="en-US" dirty="0">
              <a:latin typeface="Arial Narrow" panose="020B0606020202030204" pitchFamily="34" charset="0"/>
            </a:endParaRPr>
          </a:p>
        </p:txBody>
      </p:sp>
    </p:spTree>
    <p:extLst>
      <p:ext uri="{BB962C8B-B14F-4D97-AF65-F5344CB8AC3E}">
        <p14:creationId xmlns:p14="http://schemas.microsoft.com/office/powerpoint/2010/main" val="2166377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2805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0298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pPr>
              <a:buSzPct val="131000"/>
            </a:pPr>
            <a:r>
              <a:rPr lang="en-US" altLang="en-US" dirty="0">
                <a:latin typeface="Tahoma" panose="020B0604030504040204" pitchFamily="34" charset="0"/>
                <a:cs typeface="Tahoma" panose="020B0604030504040204" pitchFamily="34" charset="0"/>
              </a:rPr>
              <a:t>The Ryan White legislation was amended and reauthorized in 1996, 2000, and 2006. In 2009, the legislation was reauthorized as the Ryan White HIV/AIDS Treatment Extension Act of 2009. </a:t>
            </a:r>
          </a:p>
          <a:p>
            <a:pPr>
              <a:buSzPct val="131000"/>
            </a:pPr>
            <a:endParaRPr lang="en-US" altLang="en-US" dirty="0">
              <a:latin typeface="Tahoma" panose="020B0604030504040204" pitchFamily="34" charset="0"/>
              <a:cs typeface="Tahoma" panose="020B0604030504040204" pitchFamily="34" charset="0"/>
            </a:endParaRPr>
          </a:p>
          <a:p>
            <a:pPr>
              <a:buSzPct val="131000"/>
            </a:pPr>
            <a:r>
              <a:rPr lang="en-US" altLang="en-US" dirty="0">
                <a:latin typeface="Tahoma" panose="020B0604030504040204" pitchFamily="34" charset="0"/>
                <a:cs typeface="Tahoma" panose="020B0604030504040204" pitchFamily="34" charset="0"/>
              </a:rPr>
              <a:t>The 2009 Ryan White HIV/AIDS Program legislation continues the Ryan White HIV/AIDS Program through fiscal year 2013 and beyond, so long as Congress appropriates funds</a:t>
            </a:r>
          </a:p>
          <a:p>
            <a:endParaRPr lang="en-US" altLang="en-US" dirty="0"/>
          </a:p>
        </p:txBody>
      </p:sp>
      <p:sp>
        <p:nvSpPr>
          <p:cNvPr id="4" name="Slide Number Placeholder 3"/>
          <p:cNvSpPr>
            <a:spLocks noGrp="1"/>
          </p:cNvSpPr>
          <p:nvPr>
            <p:ph type="sldNum" sz="quarter" idx="5"/>
          </p:nvPr>
        </p:nvSpPr>
        <p:spPr/>
        <p:txBody>
          <a:bodyPr/>
          <a:lstStyle>
            <a:lvl1pPr defTabSz="931863" eaLnBrk="0" hangingPunct="0">
              <a:defRPr>
                <a:solidFill>
                  <a:schemeClr val="tx1"/>
                </a:solidFill>
                <a:latin typeface="Tahoma" panose="020B0604030504040204" pitchFamily="34" charset="0"/>
                <a:cs typeface="Arial" panose="020B0604020202020204" pitchFamily="34" charset="0"/>
              </a:defRPr>
            </a:lvl1pPr>
            <a:lvl2pPr marL="742950" indent="-285750" defTabSz="931863" eaLnBrk="0" hangingPunct="0">
              <a:defRPr>
                <a:solidFill>
                  <a:schemeClr val="tx1"/>
                </a:solidFill>
                <a:latin typeface="Tahoma" panose="020B0604030504040204" pitchFamily="34" charset="0"/>
                <a:cs typeface="Arial" panose="020B0604020202020204" pitchFamily="34" charset="0"/>
              </a:defRPr>
            </a:lvl2pPr>
            <a:lvl3pPr marL="1143000" indent="-228600" defTabSz="931863" eaLnBrk="0" hangingPunct="0">
              <a:defRPr>
                <a:solidFill>
                  <a:schemeClr val="tx1"/>
                </a:solidFill>
                <a:latin typeface="Tahoma" panose="020B0604030504040204" pitchFamily="34" charset="0"/>
                <a:cs typeface="Arial" panose="020B0604020202020204" pitchFamily="34" charset="0"/>
              </a:defRPr>
            </a:lvl3pPr>
            <a:lvl4pPr marL="1600200" indent="-228600" defTabSz="931863" eaLnBrk="0" hangingPunct="0">
              <a:defRPr>
                <a:solidFill>
                  <a:schemeClr val="tx1"/>
                </a:solidFill>
                <a:latin typeface="Tahoma" panose="020B0604030504040204" pitchFamily="34" charset="0"/>
                <a:cs typeface="Arial" panose="020B0604020202020204" pitchFamily="34" charset="0"/>
              </a:defRPr>
            </a:lvl4pPr>
            <a:lvl5pPr marL="2057400" indent="-228600" defTabSz="931863" eaLnBrk="0" hangingPunct="0">
              <a:defRPr>
                <a:solidFill>
                  <a:schemeClr val="tx1"/>
                </a:solidFill>
                <a:latin typeface="Tahoma" panose="020B0604030504040204" pitchFamily="34" charset="0"/>
                <a:cs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pPr eaLnBrk="1" hangingPunct="1"/>
            <a:fld id="{A6440C9B-8B66-4F38-9606-44A7D0CD8AE6}" type="slidenum">
              <a:rPr lang="en-US" altLang="en-US">
                <a:latin typeface="Arial Narrow" panose="020B0606020202030204" pitchFamily="34" charset="0"/>
              </a:rPr>
              <a:pPr eaLnBrk="1" hangingPunct="1"/>
              <a:t>23</a:t>
            </a:fld>
            <a:endParaRPr lang="en-US" altLang="en-US" dirty="0">
              <a:latin typeface="Arial Narrow" panose="020B0606020202030204" pitchFamily="34" charset="0"/>
            </a:endParaRPr>
          </a:p>
        </p:txBody>
      </p:sp>
    </p:spTree>
    <p:extLst>
      <p:ext uri="{BB962C8B-B14F-4D97-AF65-F5344CB8AC3E}">
        <p14:creationId xmlns:p14="http://schemas.microsoft.com/office/powerpoint/2010/main" val="228408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C8E5D6-E240-4AB4-B03F-F45C58F87E64}" type="slidenum">
              <a:rPr lang="en-US" smtClean="0"/>
              <a:t>30</a:t>
            </a:fld>
            <a:endParaRPr lang="en-US" dirty="0"/>
          </a:p>
        </p:txBody>
      </p:sp>
    </p:spTree>
    <p:extLst>
      <p:ext uri="{BB962C8B-B14F-4D97-AF65-F5344CB8AC3E}">
        <p14:creationId xmlns:p14="http://schemas.microsoft.com/office/powerpoint/2010/main" val="102241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8E5D6-E240-4AB4-B03F-F45C58F87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707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8E5D6-E240-4AB4-B03F-F45C58F87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5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8E5D6-E240-4AB4-B03F-F45C58F87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54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C8E5D6-E240-4AB4-B03F-F45C58F87E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564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7026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0706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191C88-82A6-4104-AE3E-BEEBC6A4C093}" type="datetime1">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5874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D730A8-9441-42EC-955B-5D3FF9FDA9E7}" type="datetime1">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18765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5E8572-86DA-4508-A5BC-FF423CDD43B0}" type="datetime1">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49919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C8458B-25BD-4E3F-9AB1-4DBBB11C70B6}" type="datetime1">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47461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DBDC36-2681-4EE4-8C49-45A7576265D6}" type="datetime1">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84874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AB1EF-A405-4822-9130-A1A13672139E}" type="datetime1">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42469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71E03-C221-4325-8FCF-B9E903D0CDBB}" type="datetime1">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6665972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C43D8-2E5C-4382-92DF-B72A2113A4FF}" type="datetime1">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123371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1"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2647728"/>
            <a:ext cx="3031852" cy="1722419"/>
          </a:xfrm>
        </p:spPr>
        <p:txBody>
          <a:bodyPr anchor="ctr">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lvl1pPr>
              <a:defRPr>
                <a:solidFill>
                  <a:schemeClr val="bg2"/>
                </a:solidFill>
              </a:defRPr>
            </a:lvl1pPr>
          </a:lstStyle>
          <a:p>
            <a:fld id="{D82884F1-FFEA-405F-9602-3DCA865EDA4E}" type="datetime1">
              <a:rPr lang="en-US" smtClean="0"/>
              <a:pPr/>
              <a:t>4/19/21</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lvl1pPr>
              <a:defRPr>
                <a:solidFill>
                  <a:schemeClr val="bg2"/>
                </a:solidFill>
              </a:defRPr>
            </a:lvl1p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lvl1pPr>
              <a:defRPr>
                <a:solidFill>
                  <a:schemeClr val="bg2"/>
                </a:solidFill>
              </a:defRPr>
            </a:lvl1pPr>
          </a:lstStyle>
          <a:p>
            <a:fld id="{3A98EE3D-8CD1-4C3F-BD1C-C98C9596463C}" type="slidenum">
              <a:rPr lang="en-US" smtClean="0"/>
              <a:pPr/>
              <a:t>‹#›</a:t>
            </a:fld>
            <a:endParaRPr lang="en-US" dirty="0"/>
          </a:p>
        </p:txBody>
      </p:sp>
      <p:sp>
        <p:nvSpPr>
          <p:cNvPr id="12" name="Rectangle 11"/>
          <p:cNvSpPr/>
          <p:nvPr userDrawn="1"/>
        </p:nvSpPr>
        <p:spPr>
          <a:xfrm rot="5400000">
            <a:off x="1415595" y="3435840"/>
            <a:ext cx="57607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758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48B0FE-DAF5-40AA-960A-6A291F4244E2}" type="datetime1">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15325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917DE-E708-424D-91CF-E62CEEA1E85B}" type="datetime1">
              <a:rPr lang="en-US" smtClean="0"/>
              <a:t>4/19/21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02167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B5E35B-C951-41E7-B757-1B764766788E}" type="datetime1">
              <a:rPr lang="en-US" smtClean="0"/>
              <a:t>4/19/21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43040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4D7F92-4C52-4309-AED5-0C6E0BEBFB85}" type="datetime1">
              <a:rPr lang="en-US" smtClean="0"/>
              <a:t>4/19/21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322921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E4CBDA-4ED8-4920-B9B7-084FC6797CA6}" type="datetime1">
              <a:rPr lang="en-US" smtClean="0"/>
              <a:t>4/19/21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890055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21CCC-F16B-4E68-898E-B76C084315F8}" type="datetime1">
              <a:rPr lang="en-US" smtClean="0"/>
              <a:t>4/19/21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191112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DADC4B5-4321-48A4-AAAB-6BBA49F64DDB}" type="datetime1">
              <a:rPr lang="en-US" smtClean="0"/>
              <a:t>4/19/21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6312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
        <p:nvSpPr>
          <p:cNvPr id="5" name="Date Placeholder 4"/>
          <p:cNvSpPr>
            <a:spLocks noGrp="1"/>
          </p:cNvSpPr>
          <p:nvPr>
            <p:ph type="dt" sz="half" idx="10"/>
          </p:nvPr>
        </p:nvSpPr>
        <p:spPr/>
        <p:txBody>
          <a:bodyPr/>
          <a:lstStyle/>
          <a:p>
            <a:fld id="{E3D55BB5-64D3-4C6C-9C4E-C3317EE89D16}" type="datetime1">
              <a:rPr lang="en-US" smtClean="0"/>
              <a:t>4/19/21</a:t>
            </a:fld>
            <a:endParaRPr lang="en-US" dirty="0"/>
          </a:p>
        </p:txBody>
      </p:sp>
    </p:spTree>
    <p:extLst>
      <p:ext uri="{BB962C8B-B14F-4D97-AF65-F5344CB8AC3E}">
        <p14:creationId xmlns:p14="http://schemas.microsoft.com/office/powerpoint/2010/main" val="227895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3D363D-EB48-45A6-850E-C261F93B9312}" type="datetime1">
              <a:rPr lang="en-US" smtClean="0"/>
              <a:t>4/19/21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3403365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44" r:id="rId17"/>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hyperlink" Target="mailto:vhill-jones@SBPAN.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96010" y="2105614"/>
            <a:ext cx="4775075" cy="1735368"/>
          </a:xfrm>
        </p:spPr>
        <p:txBody>
          <a:bodyPr>
            <a:noAutofit/>
          </a:bodyPr>
          <a:lstStyle/>
          <a:p>
            <a:pPr algn="ctr"/>
            <a:r>
              <a:rPr lang="en-US" sz="4000" b="1" dirty="0">
                <a:solidFill>
                  <a:srgbClr val="FCF7F1"/>
                </a:solidFill>
                <a:latin typeface="Aharoni" panose="02010803020104030203" pitchFamily="2" charset="-79"/>
                <a:cs typeface="Aharoni" panose="02010803020104030203" pitchFamily="2" charset="-79"/>
              </a:rPr>
              <a:t>D</a:t>
            </a:r>
            <a:r>
              <a:rPr lang="en-US" sz="4000" b="1" dirty="0">
                <a:solidFill>
                  <a:srgbClr val="FF0000"/>
                </a:solidFill>
                <a:latin typeface="Aharoni" panose="02010803020104030203" pitchFamily="2" charset="-79"/>
                <a:cs typeface="Aharoni" panose="02010803020104030203" pitchFamily="2" charset="-79"/>
              </a:rPr>
              <a:t>allas </a:t>
            </a:r>
            <a:r>
              <a:rPr lang="en-US" sz="4000" b="1" dirty="0">
                <a:solidFill>
                  <a:srgbClr val="FFFF00"/>
                </a:solidFill>
                <a:latin typeface="Aharoni" panose="02010803020104030203" pitchFamily="2" charset="-79"/>
                <a:cs typeface="Aharoni" panose="02010803020104030203" pitchFamily="2" charset="-79"/>
              </a:rPr>
              <a:t>E</a:t>
            </a:r>
            <a:r>
              <a:rPr lang="en-US" sz="4000" b="1" dirty="0">
                <a:solidFill>
                  <a:srgbClr val="FF0000"/>
                </a:solidFill>
                <a:latin typeface="Aharoni" panose="02010803020104030203" pitchFamily="2" charset="-79"/>
                <a:cs typeface="Aharoni" panose="02010803020104030203" pitchFamily="2" charset="-79"/>
              </a:rPr>
              <a:t>MA                   </a:t>
            </a:r>
            <a:r>
              <a:rPr lang="en-US" sz="4000" b="1" dirty="0">
                <a:solidFill>
                  <a:srgbClr val="7030A0"/>
                </a:solidFill>
                <a:latin typeface="Aharoni" panose="02010803020104030203" pitchFamily="2" charset="-79"/>
                <a:cs typeface="Aharoni" panose="02010803020104030203" pitchFamily="2" charset="-79"/>
              </a:rPr>
              <a:t>R</a:t>
            </a:r>
            <a:r>
              <a:rPr lang="en-US" sz="4000" b="1" dirty="0">
                <a:solidFill>
                  <a:srgbClr val="FF0000"/>
                </a:solidFill>
                <a:latin typeface="Aharoni" panose="02010803020104030203" pitchFamily="2" charset="-79"/>
                <a:cs typeface="Aharoni" panose="02010803020104030203" pitchFamily="2" charset="-79"/>
              </a:rPr>
              <a:t>yan </a:t>
            </a:r>
            <a:r>
              <a:rPr lang="en-US" sz="4000" b="1" dirty="0">
                <a:solidFill>
                  <a:srgbClr val="C00000"/>
                </a:solidFill>
                <a:latin typeface="Aharoni" panose="02010803020104030203" pitchFamily="2" charset="-79"/>
                <a:cs typeface="Aharoni" panose="02010803020104030203" pitchFamily="2" charset="-79"/>
              </a:rPr>
              <a:t>W</a:t>
            </a:r>
            <a:r>
              <a:rPr lang="en-US" sz="4000" b="1" dirty="0">
                <a:solidFill>
                  <a:srgbClr val="FF0000"/>
                </a:solidFill>
                <a:latin typeface="Aharoni" panose="02010803020104030203" pitchFamily="2" charset="-79"/>
                <a:cs typeface="Aharoni" panose="02010803020104030203" pitchFamily="2" charset="-79"/>
              </a:rPr>
              <a:t>hite </a:t>
            </a:r>
            <a:r>
              <a:rPr lang="en-US" sz="4000" b="1" dirty="0">
                <a:solidFill>
                  <a:srgbClr val="002060"/>
                </a:solidFill>
                <a:latin typeface="Aharoni" panose="02010803020104030203" pitchFamily="2" charset="-79"/>
                <a:cs typeface="Aharoni" panose="02010803020104030203" pitchFamily="2" charset="-79"/>
              </a:rPr>
              <a:t>P</a:t>
            </a:r>
            <a:r>
              <a:rPr lang="en-US" sz="4000" b="1" dirty="0">
                <a:solidFill>
                  <a:srgbClr val="FF0000"/>
                </a:solidFill>
                <a:latin typeface="Aharoni" panose="02010803020104030203" pitchFamily="2" charset="-79"/>
                <a:cs typeface="Aharoni" panose="02010803020104030203" pitchFamily="2" charset="-79"/>
              </a:rPr>
              <a:t>lanning </a:t>
            </a:r>
            <a:r>
              <a:rPr lang="en-US" sz="4000" b="1" dirty="0">
                <a:solidFill>
                  <a:srgbClr val="FCF7F1"/>
                </a:solidFill>
                <a:latin typeface="Aharoni" panose="02010803020104030203" pitchFamily="2" charset="-79"/>
                <a:cs typeface="Aharoni" panose="02010803020104030203" pitchFamily="2" charset="-79"/>
              </a:rPr>
              <a:t>C</a:t>
            </a:r>
            <a:r>
              <a:rPr lang="en-US" sz="4000" b="1" dirty="0">
                <a:solidFill>
                  <a:srgbClr val="FF0000"/>
                </a:solidFill>
                <a:latin typeface="Aharoni" panose="02010803020104030203" pitchFamily="2" charset="-79"/>
                <a:cs typeface="Aharoni" panose="02010803020104030203" pitchFamily="2" charset="-79"/>
              </a:rPr>
              <a:t>ouncil </a:t>
            </a:r>
            <a:r>
              <a:rPr lang="en-US" sz="4000" b="1" dirty="0">
                <a:solidFill>
                  <a:srgbClr val="0070C0"/>
                </a:solidFill>
                <a:latin typeface="Aharoni" panose="02010803020104030203" pitchFamily="2" charset="-79"/>
                <a:cs typeface="Aharoni" panose="02010803020104030203" pitchFamily="2" charset="-79"/>
              </a:rPr>
              <a:t>C</a:t>
            </a:r>
            <a:r>
              <a:rPr lang="en-US" sz="4000" b="1" dirty="0">
                <a:solidFill>
                  <a:srgbClr val="FF0000"/>
                </a:solidFill>
                <a:latin typeface="Aharoni" panose="02010803020104030203" pitchFamily="2" charset="-79"/>
                <a:cs typeface="Aharoni" panose="02010803020104030203" pitchFamily="2" charset="-79"/>
              </a:rPr>
              <a:t>ommittees</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r>
              <a:rPr lang="en-US" sz="2800" b="1" dirty="0">
                <a:solidFill>
                  <a:srgbClr val="5CC6D6"/>
                </a:solidFill>
                <a:latin typeface="Bradley Hand ITC" panose="03070402050302030203" pitchFamily="66" charset="0"/>
              </a:rPr>
              <a:t>John</a:t>
            </a:r>
            <a:r>
              <a:rPr lang="en-US" sz="2800" b="1" dirty="0">
                <a:solidFill>
                  <a:srgbClr val="7030A0"/>
                </a:solidFill>
                <a:latin typeface="Bradley Hand ITC" panose="03070402050302030203" pitchFamily="66" charset="0"/>
              </a:rPr>
              <a:t> Dornheim</a:t>
            </a:r>
            <a:r>
              <a:rPr lang="en-US" sz="2800" b="1" dirty="0">
                <a:solidFill>
                  <a:schemeClr val="tx1"/>
                </a:solidFill>
                <a:latin typeface="Bradley Hand ITC" panose="03070402050302030203" pitchFamily="66" charset="0"/>
              </a:rPr>
              <a:t>, Dallas Chair</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76E8-7224-4279-9D30-0B8AEB129B03}"/>
              </a:ext>
            </a:extLst>
          </p:cNvPr>
          <p:cNvSpPr>
            <a:spLocks noGrp="1"/>
          </p:cNvSpPr>
          <p:nvPr>
            <p:ph type="title"/>
          </p:nvPr>
        </p:nvSpPr>
        <p:spPr/>
        <p:txBody>
          <a:bodyPr>
            <a:normAutofit/>
          </a:bodyPr>
          <a:lstStyle/>
          <a:p>
            <a:pPr algn="ctr"/>
            <a:r>
              <a:rPr lang="en-US" sz="4400" b="1" dirty="0">
                <a:solidFill>
                  <a:schemeClr val="tx2">
                    <a:lumMod val="60000"/>
                    <a:lumOff val="40000"/>
                  </a:schemeClr>
                </a:solidFill>
                <a:effectLst/>
                <a:latin typeface="Aharoni" panose="02010803020104030203" pitchFamily="2" charset="-79"/>
                <a:ea typeface="Times New Roman" panose="02020603050405020304" pitchFamily="18" charset="0"/>
                <a:cs typeface="Aharoni" panose="02010803020104030203" pitchFamily="2" charset="-79"/>
              </a:rPr>
              <a:t>EVALUATION COMMITTEE</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38976A9-5F74-45AB-876D-D40B1F9436EA}"/>
              </a:ext>
            </a:extLst>
          </p:cNvPr>
          <p:cNvSpPr>
            <a:spLocks noGrp="1"/>
          </p:cNvSpPr>
          <p:nvPr>
            <p:ph idx="1"/>
          </p:nvPr>
        </p:nvSpPr>
        <p:spPr>
          <a:xfrm>
            <a:off x="677334" y="1838849"/>
            <a:ext cx="8596668" cy="4202514"/>
          </a:xfrm>
        </p:spPr>
        <p:txBody>
          <a:bodyPr>
            <a:normAutofit fontScale="85000" lnSpcReduction="20000"/>
          </a:bodyPr>
          <a:lstStyle/>
          <a:p>
            <a:pPr lvl="0"/>
            <a:r>
              <a:rPr lang="en-US" sz="2400" b="1" dirty="0">
                <a:solidFill>
                  <a:srgbClr val="FF0000"/>
                </a:solidFill>
                <a:latin typeface="Source Sans Pro"/>
                <a:ea typeface="Times New Roman" panose="02020603050405020304" pitchFamily="18" charset="0"/>
              </a:rPr>
              <a:t>Charge:</a:t>
            </a:r>
            <a:r>
              <a:rPr lang="en-US" sz="2400" dirty="0">
                <a:solidFill>
                  <a:srgbClr val="333333"/>
                </a:solidFill>
                <a:effectLst/>
                <a:latin typeface="Source Sans Pro"/>
                <a:ea typeface="Times New Roman" panose="02020603050405020304" pitchFamily="18" charset="0"/>
                <a:cs typeface="Times New Roman" panose="02020603050405020304" pitchFamily="18" charset="0"/>
              </a:rPr>
              <a:t> </a:t>
            </a:r>
            <a:r>
              <a:rPr lang="en-US" sz="2400" dirty="0">
                <a:latin typeface="Source Sans Pro"/>
              </a:rPr>
              <a:t>evaluate whether provider services coincide with set service priorities, and evaluate the efficacy of the Administrative Mechanism and the performance of the Planning Council according to its goals.</a:t>
            </a:r>
            <a:r>
              <a:rPr lang="en-US" sz="2400" dirty="0">
                <a:solidFill>
                  <a:srgbClr val="333333"/>
                </a:solidFill>
                <a:latin typeface="Source Sans Pro"/>
                <a:ea typeface="Times New Roman" panose="02020603050405020304" pitchFamily="18" charset="0"/>
                <a:cs typeface="Times New Roman" panose="02020603050405020304" pitchFamily="18" charset="0"/>
              </a:rPr>
              <a:t> </a:t>
            </a:r>
          </a:p>
          <a:p>
            <a:pPr lvl="0">
              <a:lnSpc>
                <a:spcPct val="110000"/>
              </a:lnSpc>
              <a:spcBef>
                <a:spcPts val="0"/>
              </a:spcBef>
            </a:pPr>
            <a:endParaRPr lang="en-US" sz="2400" dirty="0">
              <a:solidFill>
                <a:srgbClr val="333333"/>
              </a:solidFill>
              <a:effectLst/>
              <a:latin typeface="Source Sans Pro"/>
              <a:ea typeface="Calibri" panose="020F0502020204030204" pitchFamily="34" charset="0"/>
              <a:cs typeface="Times New Roman" panose="02020603050405020304" pitchFamily="18" charset="0"/>
            </a:endParaRPr>
          </a:p>
          <a:p>
            <a:pPr marL="342900" marR="0" lvl="0" indent="-342900" fontAlgn="base">
              <a:lnSpc>
                <a:spcPct val="110000"/>
              </a:lnSpc>
              <a:spcBef>
                <a:spcPts val="0"/>
              </a:spcBef>
              <a:buSzPts val="1000"/>
              <a:buFont typeface="Symbol" panose="05050102010706020507" pitchFamily="18" charset="2"/>
              <a:buChar char=""/>
              <a:tabLst>
                <a:tab pos="457200" algn="l"/>
              </a:tabLst>
            </a:pPr>
            <a:r>
              <a:rPr lang="en-US" sz="2400" dirty="0">
                <a:solidFill>
                  <a:srgbClr val="333333"/>
                </a:solidFill>
                <a:effectLst/>
                <a:latin typeface="Source Sans Pro"/>
                <a:ea typeface="Times New Roman" panose="02020603050405020304" pitchFamily="18" charset="0"/>
                <a:cs typeface="Times New Roman" panose="02020603050405020304" pitchFamily="18" charset="0"/>
              </a:rPr>
              <a:t>Ensure that the service categories set out are </a:t>
            </a:r>
            <a:r>
              <a:rPr lang="en-US" sz="2400" dirty="0">
                <a:solidFill>
                  <a:srgbClr val="333333"/>
                </a:solidFill>
                <a:latin typeface="Source Sans Pro"/>
                <a:ea typeface="Times New Roman" panose="02020603050405020304" pitchFamily="18" charset="0"/>
                <a:cs typeface="Times New Roman" panose="02020603050405020304" pitchFamily="18" charset="0"/>
              </a:rPr>
              <a:t>being met.</a:t>
            </a:r>
            <a:r>
              <a:rPr lang="en-US" sz="2400" dirty="0">
                <a:solidFill>
                  <a:srgbClr val="333333"/>
                </a:solidFill>
                <a:effectLst/>
                <a:latin typeface="Source Sans Pro"/>
                <a:ea typeface="Times New Roman" panose="02020603050405020304" pitchFamily="18" charset="0"/>
                <a:cs typeface="Times New Roman" panose="02020603050405020304" pitchFamily="18" charset="0"/>
              </a:rPr>
              <a:t> </a:t>
            </a:r>
          </a:p>
          <a:p>
            <a:pPr marL="0" marR="0" lvl="0" indent="0" fontAlgn="base">
              <a:lnSpc>
                <a:spcPct val="110000"/>
              </a:lnSpc>
              <a:spcBef>
                <a:spcPts val="0"/>
              </a:spcBef>
              <a:buSzPts val="1000"/>
              <a:buNone/>
              <a:tabLst>
                <a:tab pos="457200" algn="l"/>
              </a:tabLst>
            </a:pPr>
            <a:endParaRPr lang="en-US" sz="2400" dirty="0">
              <a:solidFill>
                <a:srgbClr val="333333"/>
              </a:solidFill>
              <a:effectLst/>
              <a:latin typeface="Source Sans Pro"/>
              <a:ea typeface="Calibri" panose="020F0502020204030204" pitchFamily="34" charset="0"/>
              <a:cs typeface="Times New Roman" panose="02020603050405020304" pitchFamily="18" charset="0"/>
            </a:endParaRPr>
          </a:p>
          <a:p>
            <a:pPr marL="342900" marR="0" lvl="0" indent="-342900" fontAlgn="base">
              <a:lnSpc>
                <a:spcPct val="110000"/>
              </a:lnSpc>
              <a:spcBef>
                <a:spcPts val="0"/>
              </a:spcBef>
              <a:buSzPts val="1000"/>
              <a:buFont typeface="Symbol" panose="05050102010706020507" pitchFamily="18" charset="2"/>
              <a:buChar char=""/>
              <a:tabLst>
                <a:tab pos="457200" algn="l"/>
              </a:tabLst>
            </a:pPr>
            <a:r>
              <a:rPr lang="en-US" sz="2400" dirty="0">
                <a:solidFill>
                  <a:srgbClr val="333333"/>
                </a:solidFill>
                <a:effectLst/>
                <a:latin typeface="Source Sans Pro"/>
                <a:ea typeface="Times New Roman" panose="02020603050405020304" pitchFamily="18" charset="0"/>
                <a:cs typeface="Times New Roman" panose="02020603050405020304" pitchFamily="18" charset="0"/>
              </a:rPr>
              <a:t>Conducting an annual evaluation of the efficacy of the Administrative Mechanism and provide that evaluation to the EEO and Dallas County </a:t>
            </a:r>
            <a:r>
              <a:rPr lang="en-US" sz="2400" dirty="0">
                <a:solidFill>
                  <a:srgbClr val="333333"/>
                </a:solidFill>
                <a:latin typeface="Source Sans Pro"/>
                <a:ea typeface="Times New Roman" panose="02020603050405020304" pitchFamily="18" charset="0"/>
                <a:cs typeface="Times New Roman" panose="02020603050405020304" pitchFamily="18" charset="0"/>
              </a:rPr>
              <a:t>Commissioners Court; provide recommendations for improvement to the Administrative agency</a:t>
            </a:r>
          </a:p>
          <a:p>
            <a:pPr marL="342900" marR="0" lvl="0" indent="-342900" fontAlgn="base">
              <a:lnSpc>
                <a:spcPct val="110000"/>
              </a:lnSpc>
              <a:spcBef>
                <a:spcPts val="0"/>
              </a:spcBef>
              <a:buSzPts val="1000"/>
              <a:buFont typeface="Symbol" panose="05050102010706020507" pitchFamily="18" charset="2"/>
              <a:buChar char=""/>
              <a:tabLst>
                <a:tab pos="457200" algn="l"/>
              </a:tabLst>
            </a:pPr>
            <a:endParaRPr lang="en-US" sz="2400" dirty="0">
              <a:solidFill>
                <a:srgbClr val="333333"/>
              </a:solidFill>
              <a:latin typeface="Source Sans Pro"/>
              <a:ea typeface="Times New Roman" panose="02020603050405020304" pitchFamily="18" charset="0"/>
              <a:cs typeface="Times New Roman" panose="02020603050405020304" pitchFamily="18" charset="0"/>
            </a:endParaRPr>
          </a:p>
          <a:p>
            <a:pPr marL="342900" marR="0" lvl="0" indent="-342900" fontAlgn="base">
              <a:lnSpc>
                <a:spcPct val="110000"/>
              </a:lnSpc>
              <a:spcBef>
                <a:spcPts val="0"/>
              </a:spcBef>
              <a:buSzPts val="1000"/>
              <a:buFont typeface="Symbol" panose="05050102010706020507" pitchFamily="18" charset="2"/>
              <a:buChar char=""/>
              <a:tabLst>
                <a:tab pos="457200" algn="l"/>
              </a:tabLst>
            </a:pPr>
            <a:r>
              <a:rPr lang="en-US" sz="2400" dirty="0">
                <a:solidFill>
                  <a:srgbClr val="333333"/>
                </a:solidFill>
                <a:effectLst/>
                <a:latin typeface="Source Sans Pro"/>
                <a:ea typeface="Times New Roman" panose="02020603050405020304" pitchFamily="18" charset="0"/>
                <a:cs typeface="Times New Roman" panose="02020603050405020304" pitchFamily="18" charset="0"/>
              </a:rPr>
              <a:t>Evaluation the effectiveness of Services, categorically and system-wide</a:t>
            </a:r>
          </a:p>
          <a:p>
            <a:pPr marL="342900" marR="0" lvl="0" indent="-342900" fontAlgn="base">
              <a:lnSpc>
                <a:spcPct val="110000"/>
              </a:lnSpc>
              <a:spcBef>
                <a:spcPts val="0"/>
              </a:spcBef>
              <a:buSzPts val="1000"/>
              <a:buFont typeface="Symbol" panose="05050102010706020507" pitchFamily="18" charset="2"/>
              <a:buChar char=""/>
              <a:tabLst>
                <a:tab pos="457200" algn="l"/>
              </a:tabLst>
            </a:pPr>
            <a:endParaRPr lang="en-US" sz="2400" dirty="0">
              <a:solidFill>
                <a:srgbClr val="333333"/>
              </a:solidFill>
              <a:effectLst/>
              <a:latin typeface="Source Sans Pro"/>
              <a:ea typeface="Times New Roman" panose="02020603050405020304" pitchFamily="18" charset="0"/>
              <a:cs typeface="Times New Roman" panose="02020603050405020304" pitchFamily="18" charset="0"/>
            </a:endParaRPr>
          </a:p>
          <a:p>
            <a:pPr marL="342900" marR="0" lvl="0" indent="-342900" fontAlgn="base">
              <a:lnSpc>
                <a:spcPct val="110000"/>
              </a:lnSpc>
              <a:spcBef>
                <a:spcPts val="0"/>
              </a:spcBef>
              <a:buSzPts val="1000"/>
              <a:buFont typeface="Symbol" panose="05050102010706020507" pitchFamily="18" charset="2"/>
              <a:buChar char=""/>
              <a:tabLst>
                <a:tab pos="457200" algn="l"/>
              </a:tabLst>
            </a:pPr>
            <a:r>
              <a:rPr lang="en-US" sz="2400" dirty="0">
                <a:solidFill>
                  <a:srgbClr val="333333"/>
                </a:solidFill>
                <a:effectLst/>
                <a:latin typeface="Source Sans Pro"/>
                <a:ea typeface="Times New Roman" panose="02020603050405020304" pitchFamily="18" charset="0"/>
                <a:cs typeface="Times New Roman" panose="02020603050405020304" pitchFamily="18" charset="0"/>
              </a:rPr>
              <a:t>Evaluative study as outlined in the Comprehensive Plan      (as needed)</a:t>
            </a:r>
          </a:p>
          <a:p>
            <a:pPr marL="342900" marR="0" lvl="0" indent="-342900" fontAlgn="base">
              <a:lnSpc>
                <a:spcPct val="110000"/>
              </a:lnSpc>
              <a:spcBef>
                <a:spcPts val="0"/>
              </a:spcBef>
              <a:buSzPts val="1000"/>
              <a:buFont typeface="Symbol" panose="05050102010706020507" pitchFamily="18" charset="2"/>
              <a:buChar char=""/>
              <a:tabLst>
                <a:tab pos="457200" algn="l"/>
              </a:tabLst>
            </a:pPr>
            <a:endParaRPr lang="en-US" sz="2400" dirty="0">
              <a:solidFill>
                <a:srgbClr val="333333"/>
              </a:solidFill>
              <a:effectLst/>
              <a:latin typeface="Source Sans Pro"/>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10</a:t>
            </a:fld>
            <a:endParaRPr lang="en-US" dirty="0"/>
          </a:p>
        </p:txBody>
      </p:sp>
    </p:spTree>
    <p:extLst>
      <p:ext uri="{BB962C8B-B14F-4D97-AF65-F5344CB8AC3E}">
        <p14:creationId xmlns:p14="http://schemas.microsoft.com/office/powerpoint/2010/main" val="110543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43A68-F2D0-4C13-81E6-FBD6ADB0282E}"/>
              </a:ext>
            </a:extLst>
          </p:cNvPr>
          <p:cNvSpPr>
            <a:spLocks noGrp="1"/>
          </p:cNvSpPr>
          <p:nvPr>
            <p:ph type="title"/>
          </p:nvPr>
        </p:nvSpPr>
        <p:spPr/>
        <p:txBody>
          <a:bodyPr>
            <a:normAutofit/>
          </a:bodyPr>
          <a:lstStyle/>
          <a:p>
            <a:pPr algn="ctr"/>
            <a:r>
              <a:rPr lang="en-US" sz="4400" b="1" dirty="0">
                <a:solidFill>
                  <a:srgbClr val="002060"/>
                </a:solidFill>
                <a:effectLst/>
                <a:latin typeface="Aharoni" panose="02010803020104030203" pitchFamily="2" charset="-79"/>
                <a:ea typeface="Times New Roman" panose="02020603050405020304" pitchFamily="18" charset="0"/>
                <a:cs typeface="Aharoni" panose="02010803020104030203" pitchFamily="2" charset="-79"/>
              </a:rPr>
              <a:t>NEEDS ASSESSMENT</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A579CFF-BC44-426D-926E-759E40B9BB2A}"/>
              </a:ext>
            </a:extLst>
          </p:cNvPr>
          <p:cNvSpPr>
            <a:spLocks noGrp="1"/>
          </p:cNvSpPr>
          <p:nvPr>
            <p:ph idx="1"/>
          </p:nvPr>
        </p:nvSpPr>
        <p:spPr/>
        <p:txBody>
          <a:bodyPr>
            <a:normAutofit/>
          </a:bodyPr>
          <a:lstStyle/>
          <a:p>
            <a:pPr marL="0" marR="0" fontAlgn="base">
              <a:lnSpc>
                <a:spcPct val="150000"/>
              </a:lnSpc>
              <a:spcBef>
                <a:spcPts val="0"/>
              </a:spcBef>
              <a:spcAft>
                <a:spcPts val="600"/>
              </a:spcAft>
            </a:pPr>
            <a:r>
              <a:rPr lang="en-US" sz="2000" b="1" dirty="0">
                <a:solidFill>
                  <a:srgbClr val="FF0000"/>
                </a:solidFill>
                <a:effectLst/>
                <a:latin typeface="Source Sans Pro" panose="020B0503030403020204" pitchFamily="34" charset="0"/>
                <a:ea typeface="Calibri" panose="020F0502020204030204" pitchFamily="34" charset="0"/>
                <a:cs typeface="Times New Roman" panose="02020603050405020304" pitchFamily="18" charset="0"/>
              </a:rPr>
              <a:t>Charge:</a:t>
            </a:r>
            <a:r>
              <a:rPr lang="en-US" sz="2000" dirty="0">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 To oversee the development and implementation of the needs assessment process to identify the needs, barriers to care, and gaps in services for PLWH, and to ensure that Planning Council activities are working towards meeting the needs, overcoming the barriers and closing the gaps. </a:t>
            </a:r>
            <a:endParaRPr lang="en-US" sz="2000" dirty="0"/>
          </a:p>
        </p:txBody>
      </p:sp>
      <p:sp>
        <p:nvSpPr>
          <p:cNvPr id="4" name="Slide Number Placeholder 3"/>
          <p:cNvSpPr>
            <a:spLocks noGrp="1"/>
          </p:cNvSpPr>
          <p:nvPr>
            <p:ph type="sldNum" sz="quarter" idx="12"/>
          </p:nvPr>
        </p:nvSpPr>
        <p:spPr/>
        <p:txBody>
          <a:bodyPr/>
          <a:lstStyle/>
          <a:p>
            <a:fld id="{34B7E4EF-A1BD-40F4-AB7B-04F084DD991D}" type="slidenum">
              <a:rPr lang="en-US" smtClean="0"/>
              <a:t>11</a:t>
            </a:fld>
            <a:endParaRPr lang="en-US" dirty="0"/>
          </a:p>
        </p:txBody>
      </p:sp>
    </p:spTree>
    <p:extLst>
      <p:ext uri="{BB962C8B-B14F-4D97-AF65-F5344CB8AC3E}">
        <p14:creationId xmlns:p14="http://schemas.microsoft.com/office/powerpoint/2010/main" val="23849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2427-9F7F-426B-B35E-6CBCDB1C86C8}"/>
              </a:ext>
            </a:extLst>
          </p:cNvPr>
          <p:cNvSpPr>
            <a:spLocks noGrp="1"/>
          </p:cNvSpPr>
          <p:nvPr>
            <p:ph type="title"/>
          </p:nvPr>
        </p:nvSpPr>
        <p:spPr/>
        <p:txBody>
          <a:bodyPr>
            <a:normAutofit/>
          </a:bodyPr>
          <a:lstStyle/>
          <a:p>
            <a:pPr algn="ctr"/>
            <a:r>
              <a:rPr lang="en-US" sz="4000" b="1" dirty="0">
                <a:solidFill>
                  <a:srgbClr val="002060"/>
                </a:solidFill>
                <a:effectLst/>
                <a:latin typeface="Aharoni" panose="02010803020104030203" pitchFamily="2" charset="-79"/>
                <a:ea typeface="Times New Roman" panose="02020603050405020304" pitchFamily="18" charset="0"/>
                <a:cs typeface="Aharoni" panose="02010803020104030203" pitchFamily="2" charset="-79"/>
              </a:rPr>
              <a:t>NEEDS ASSESSMENT </a:t>
            </a:r>
            <a:r>
              <a:rPr lang="en-US" sz="2200" b="1" dirty="0">
                <a:solidFill>
                  <a:srgbClr val="FF0000"/>
                </a:solidFill>
                <a:effectLst/>
                <a:latin typeface="Aharoni" panose="02010803020104030203" pitchFamily="2" charset="-79"/>
                <a:ea typeface="Times New Roman" panose="02020603050405020304" pitchFamily="18" charset="0"/>
                <a:cs typeface="Aharoni" panose="02010803020104030203" pitchFamily="2" charset="-79"/>
              </a:rPr>
              <a:t>(Part 2)</a:t>
            </a:r>
            <a:endParaRPr lang="en-US" sz="2200" dirty="0">
              <a:solidFill>
                <a:srgbClr val="FF0000"/>
              </a:solidFill>
            </a:endParaRPr>
          </a:p>
        </p:txBody>
      </p:sp>
      <p:sp>
        <p:nvSpPr>
          <p:cNvPr id="3" name="Content Placeholder 2">
            <a:extLst>
              <a:ext uri="{FF2B5EF4-FFF2-40B4-BE49-F238E27FC236}">
                <a16:creationId xmlns:a16="http://schemas.microsoft.com/office/drawing/2014/main" id="{1EC7455D-918B-403B-8197-261D3D407DE7}"/>
              </a:ext>
            </a:extLst>
          </p:cNvPr>
          <p:cNvSpPr>
            <a:spLocks noGrp="1"/>
          </p:cNvSpPr>
          <p:nvPr>
            <p:ph idx="1"/>
          </p:nvPr>
        </p:nvSpPr>
        <p:spPr/>
        <p:txBody>
          <a:bodyPr>
            <a:normAutofit lnSpcReduction="10000"/>
          </a:bodyPr>
          <a:lstStyle/>
          <a:p>
            <a:r>
              <a:rPr lang="en-US" sz="2000" dirty="0">
                <a:solidFill>
                  <a:srgbClr val="333333"/>
                </a:solidFill>
                <a:latin typeface="Source Sans Pro"/>
                <a:ea typeface="Calibri" panose="020F0502020204030204" pitchFamily="34" charset="0"/>
                <a:cs typeface="Times New Roman" panose="02020603050405020304" pitchFamily="18" charset="0"/>
              </a:rPr>
              <a:t>D</a:t>
            </a:r>
            <a:r>
              <a:rPr lang="en-US" sz="2000" dirty="0">
                <a:solidFill>
                  <a:srgbClr val="333333"/>
                </a:solidFill>
                <a:effectLst/>
                <a:latin typeface="Source Sans Pro"/>
                <a:ea typeface="Calibri" panose="020F0502020204030204" pitchFamily="34" charset="0"/>
                <a:cs typeface="Times New Roman" panose="02020603050405020304" pitchFamily="18" charset="0"/>
              </a:rPr>
              <a:t>esigns consumer surveys that will comprehensively gather demographic, epidemiologic, behavioral, and service-related data. </a:t>
            </a:r>
          </a:p>
          <a:p>
            <a:r>
              <a:rPr lang="en-US" sz="2000" dirty="0">
                <a:solidFill>
                  <a:srgbClr val="333333"/>
                </a:solidFill>
                <a:effectLst/>
                <a:latin typeface="Source Sans Pro"/>
                <a:ea typeface="Calibri" panose="020F0502020204030204" pitchFamily="34" charset="0"/>
                <a:cs typeface="Times New Roman" panose="02020603050405020304" pitchFamily="18" charset="0"/>
              </a:rPr>
              <a:t>Develops strategies to target special populations and organize focus groups to determine what information to gather and how to collect it. </a:t>
            </a:r>
          </a:p>
          <a:p>
            <a:r>
              <a:rPr lang="en-US" sz="2000" dirty="0">
                <a:solidFill>
                  <a:srgbClr val="333333"/>
                </a:solidFill>
                <a:effectLst/>
                <a:latin typeface="Source Sans Pro"/>
                <a:ea typeface="Calibri" panose="020F0502020204030204" pitchFamily="34" charset="0"/>
                <a:cs typeface="Times New Roman" panose="02020603050405020304" pitchFamily="18" charset="0"/>
              </a:rPr>
              <a:t>Determines the best means by which to conduct the comprehensive needs assessment that meets the frequency needs of the Health Resources and Services Administration. </a:t>
            </a:r>
          </a:p>
          <a:p>
            <a:r>
              <a:rPr lang="en-US" sz="2000" dirty="0">
                <a:solidFill>
                  <a:srgbClr val="333333"/>
                </a:solidFill>
                <a:effectLst/>
                <a:latin typeface="Source Sans Pro"/>
                <a:ea typeface="Calibri" panose="020F0502020204030204" pitchFamily="34" charset="0"/>
                <a:cs typeface="Times New Roman" panose="02020603050405020304" pitchFamily="18" charset="0"/>
              </a:rPr>
              <a:t>Identifies needs trends as discovered by consumers from previous assessment cycles. </a:t>
            </a:r>
          </a:p>
          <a:p>
            <a:r>
              <a:rPr lang="en-US" sz="2000" dirty="0">
                <a:solidFill>
                  <a:srgbClr val="333333"/>
                </a:solidFill>
                <a:effectLst/>
                <a:latin typeface="Source Sans Pro"/>
                <a:ea typeface="Calibri" panose="020F0502020204030204" pitchFamily="34" charset="0"/>
                <a:cs typeface="Times New Roman" panose="02020603050405020304" pitchFamily="18" charset="0"/>
              </a:rPr>
              <a:t>Provides recommendations related to consumer needs to the other Ryan White Planning Council standing committees.</a:t>
            </a:r>
            <a:endParaRPr lang="en-US" sz="2000" dirty="0">
              <a:effectLst/>
              <a:latin typeface="Source Sans Pro"/>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12</a:t>
            </a:fld>
            <a:endParaRPr lang="en-US" dirty="0"/>
          </a:p>
        </p:txBody>
      </p:sp>
    </p:spTree>
    <p:extLst>
      <p:ext uri="{BB962C8B-B14F-4D97-AF65-F5344CB8AC3E}">
        <p14:creationId xmlns:p14="http://schemas.microsoft.com/office/powerpoint/2010/main" val="23960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CE81-17CB-402B-A46C-7A0962587F6E}"/>
              </a:ext>
            </a:extLst>
          </p:cNvPr>
          <p:cNvSpPr>
            <a:spLocks noGrp="1"/>
          </p:cNvSpPr>
          <p:nvPr>
            <p:ph type="title"/>
          </p:nvPr>
        </p:nvSpPr>
        <p:spPr/>
        <p:txBody>
          <a:bodyPr>
            <a:noAutofit/>
          </a:bodyPr>
          <a:lstStyle/>
          <a:p>
            <a:pPr algn="ctr"/>
            <a:r>
              <a:rPr lang="en-US" sz="4000" b="1" dirty="0">
                <a:solidFill>
                  <a:schemeClr val="accent2">
                    <a:lumMod val="60000"/>
                    <a:lumOff val="40000"/>
                  </a:schemeClr>
                </a:solidFill>
                <a:effectLst/>
                <a:latin typeface="Aharoni" panose="02010803020104030203" pitchFamily="2" charset="-79"/>
                <a:ea typeface="Calibri" panose="020F0502020204030204" pitchFamily="34" charset="0"/>
                <a:cs typeface="Aharoni"/>
              </a:rPr>
              <a:t>PLANNING AND PRIORITIES </a:t>
            </a:r>
            <a:br>
              <a:rPr lang="en-US" sz="4000" b="1" dirty="0">
                <a:solidFill>
                  <a:schemeClr val="accent2">
                    <a:lumMod val="60000"/>
                    <a:lumOff val="40000"/>
                  </a:schemeClr>
                </a:solidFill>
                <a:effectLst/>
                <a:latin typeface="Aharoni" panose="02010803020104030203" pitchFamily="2" charset="-79"/>
                <a:ea typeface="Calibri" panose="020F0502020204030204" pitchFamily="34" charset="0"/>
                <a:cs typeface="Aharoni"/>
              </a:rPr>
            </a:br>
            <a:r>
              <a:rPr lang="en-US" sz="4000" b="1" dirty="0">
                <a:solidFill>
                  <a:schemeClr val="accent2">
                    <a:lumMod val="60000"/>
                    <a:lumOff val="40000"/>
                  </a:schemeClr>
                </a:solidFill>
                <a:effectLst/>
                <a:latin typeface="Aharoni" panose="02010803020104030203" pitchFamily="2" charset="-79"/>
                <a:ea typeface="Calibri" panose="020F0502020204030204" pitchFamily="34" charset="0"/>
                <a:cs typeface="Aharoni"/>
              </a:rPr>
              <a:t>COMMITTEE</a:t>
            </a:r>
            <a:br>
              <a:rPr lang="en-US" sz="4000" dirty="0">
                <a:effectLst/>
                <a:latin typeface="Calibri" panose="020F0502020204030204" pitchFamily="34" charset="0"/>
                <a:ea typeface="Calibri" panose="020F0502020204030204" pitchFamily="34" charset="0"/>
                <a:cs typeface="Aharoni"/>
              </a:rPr>
            </a:br>
            <a:endParaRPr lang="en-US" sz="4000" dirty="0">
              <a:cs typeface="Aharoni"/>
            </a:endParaRPr>
          </a:p>
        </p:txBody>
      </p:sp>
      <p:sp>
        <p:nvSpPr>
          <p:cNvPr id="3" name="Content Placeholder 2">
            <a:extLst>
              <a:ext uri="{FF2B5EF4-FFF2-40B4-BE49-F238E27FC236}">
                <a16:creationId xmlns:a16="http://schemas.microsoft.com/office/drawing/2014/main" id="{D9232384-A324-4921-95A8-793BD6826CE4}"/>
              </a:ext>
            </a:extLst>
          </p:cNvPr>
          <p:cNvSpPr>
            <a:spLocks noGrp="1"/>
          </p:cNvSpPr>
          <p:nvPr>
            <p:ph idx="1"/>
          </p:nvPr>
        </p:nvSpPr>
        <p:spPr/>
        <p:txBody>
          <a:bodyPr>
            <a:normAutofit lnSpcReduction="10000"/>
          </a:bodyPr>
          <a:lstStyle/>
          <a:p>
            <a:pPr marL="0" marR="0" fontAlgn="base">
              <a:lnSpc>
                <a:spcPct val="107000"/>
              </a:lnSpc>
              <a:spcBef>
                <a:spcPts val="0"/>
              </a:spcBef>
              <a:spcAft>
                <a:spcPts val="0"/>
              </a:spcAft>
            </a:pPr>
            <a:r>
              <a:rPr lang="en-US" sz="2000" b="1" dirty="0">
                <a:solidFill>
                  <a:srgbClr val="FF0000"/>
                </a:solidFill>
                <a:effectLst/>
                <a:latin typeface="Source Sans Pro" panose="020B0503030403020204" pitchFamily="34" charset="0"/>
                <a:ea typeface="Times New Roman" panose="02020603050405020304" pitchFamily="18" charset="0"/>
                <a:cs typeface="Times New Roman" panose="02020603050405020304" pitchFamily="18" charset="0"/>
              </a:rPr>
              <a:t>Charge: </a:t>
            </a:r>
            <a:r>
              <a:rPr lang="en-US" sz="20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To oversee development and implementation of a process to identify needs and barriers, keep the assessment of needs current and develop a comprehensive plan to implement the priority goals of the Planning Council.</a:t>
            </a:r>
          </a:p>
          <a:p>
            <a:pPr marL="0" marR="0" fontAlgn="base">
              <a:lnSpc>
                <a:spcPct val="107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800"/>
              </a:lnSpc>
              <a:spcBef>
                <a:spcPts val="0"/>
              </a:spcBef>
              <a:spcAft>
                <a:spcPts val="900"/>
              </a:spcAft>
              <a:buSzPts val="1000"/>
              <a:buFont typeface="Symbol" panose="05050102010706020507" pitchFamily="18" charset="2"/>
              <a:buChar char=""/>
              <a:tabLst>
                <a:tab pos="457200" algn="l"/>
              </a:tabLst>
            </a:pPr>
            <a:r>
              <a:rPr lang="en-US" sz="20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Developing and implementing the Comprehensive Plan (every 3 years)</a:t>
            </a:r>
          </a:p>
          <a:p>
            <a:pPr fontAlgn="base">
              <a:lnSpc>
                <a:spcPts val="1800"/>
              </a:lnSpc>
              <a:spcBef>
                <a:spcPts val="0"/>
              </a:spcBef>
              <a:spcAft>
                <a:spcPts val="900"/>
              </a:spcAft>
              <a:buSzPts val="1000"/>
              <a:buFont typeface="Symbol" panose="05050102010706020507" pitchFamily="18" charset="2"/>
              <a:buChar char=""/>
              <a:tabLst>
                <a:tab pos="457200" algn="l"/>
              </a:tabLst>
            </a:pPr>
            <a:r>
              <a:rPr lang="en-US" sz="20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Advising the Administrative Agency on how best to meet the need for prioritized services</a:t>
            </a:r>
            <a:endParaRPr lang="en-US" sz="20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800"/>
              </a:lnSpc>
              <a:spcBef>
                <a:spcPts val="0"/>
              </a:spcBef>
              <a:spcAft>
                <a:spcPts val="900"/>
              </a:spcAft>
              <a:buSzPts val="1000"/>
              <a:buFont typeface="Symbol" panose="05050102010706020507" pitchFamily="18" charset="2"/>
              <a:buChar char=""/>
              <a:tabLst>
                <a:tab pos="457200" algn="l"/>
              </a:tabLst>
            </a:pPr>
            <a:r>
              <a:rPr lang="en-US" sz="20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Ensuring the Needs Assessment process is conducted and is current      (every 3 years)</a:t>
            </a:r>
            <a:endParaRPr lang="en-US" sz="20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800"/>
              </a:lnSpc>
              <a:spcBef>
                <a:spcPts val="0"/>
              </a:spcBef>
              <a:spcAft>
                <a:spcPts val="900"/>
              </a:spcAft>
              <a:buSzPts val="1000"/>
              <a:buFont typeface="Symbol" panose="05050102010706020507" pitchFamily="18" charset="2"/>
              <a:buChar char=""/>
              <a:tabLst>
                <a:tab pos="457200" algn="l"/>
              </a:tabLst>
            </a:pPr>
            <a:r>
              <a:rPr lang="en-US" sz="20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Determining program development and capacity need recommendations</a:t>
            </a:r>
            <a:endParaRPr lang="en-US" sz="20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800"/>
              </a:lnSpc>
              <a:spcBef>
                <a:spcPts val="0"/>
              </a:spcBef>
              <a:spcAft>
                <a:spcPts val="900"/>
              </a:spcAft>
              <a:buSzPts val="1000"/>
              <a:buFont typeface="Symbol" panose="05050102010706020507" pitchFamily="18" charset="2"/>
              <a:buChar char=""/>
              <a:tabLst>
                <a:tab pos="457200" algn="l"/>
              </a:tabLst>
            </a:pPr>
            <a:r>
              <a:rPr lang="en-US" sz="20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Updating the Continuum of Care annually, or as appropriately needed.</a:t>
            </a:r>
            <a:endParaRPr lang="en-US" sz="20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13</a:t>
            </a:fld>
            <a:endParaRPr lang="en-US" dirty="0"/>
          </a:p>
        </p:txBody>
      </p:sp>
    </p:spTree>
    <p:extLst>
      <p:ext uri="{BB962C8B-B14F-4D97-AF65-F5344CB8AC3E}">
        <p14:creationId xmlns:p14="http://schemas.microsoft.com/office/powerpoint/2010/main" val="208171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4C8DA-2277-4CE0-8263-7833CBCBBE3A}"/>
              </a:ext>
            </a:extLst>
          </p:cNvPr>
          <p:cNvSpPr>
            <a:spLocks noGrp="1"/>
          </p:cNvSpPr>
          <p:nvPr>
            <p:ph type="title"/>
          </p:nvPr>
        </p:nvSpPr>
        <p:spPr/>
        <p:txBody>
          <a:bodyPr>
            <a:normAutofit/>
          </a:bodyPr>
          <a:lstStyle/>
          <a:p>
            <a:pPr algn="ctr"/>
            <a:r>
              <a:rPr lang="en-US" sz="4000" dirty="0">
                <a:solidFill>
                  <a:schemeClr val="accent2"/>
                </a:solidFill>
                <a:latin typeface="Aharoni" panose="02010803020104030203" pitchFamily="2" charset="-79"/>
                <a:cs typeface="Aharoni" panose="02010803020104030203" pitchFamily="2" charset="-79"/>
              </a:rPr>
              <a:t>EXECUTIVE </a:t>
            </a:r>
            <a:r>
              <a:rPr lang="en-US" sz="4000" dirty="0">
                <a:solidFill>
                  <a:schemeClr val="accent4">
                    <a:lumMod val="75000"/>
                  </a:schemeClr>
                </a:solidFill>
                <a:latin typeface="Aharoni" panose="02010803020104030203" pitchFamily="2" charset="-79"/>
                <a:cs typeface="Aharoni" panose="02010803020104030203" pitchFamily="2" charset="-79"/>
              </a:rPr>
              <a:t>COMMITTEE</a:t>
            </a:r>
          </a:p>
        </p:txBody>
      </p:sp>
      <p:sp>
        <p:nvSpPr>
          <p:cNvPr id="3" name="Content Placeholder 2">
            <a:extLst>
              <a:ext uri="{FF2B5EF4-FFF2-40B4-BE49-F238E27FC236}">
                <a16:creationId xmlns:a16="http://schemas.microsoft.com/office/drawing/2014/main" id="{07278E84-38C1-43D6-B75D-3F0E043A95F9}"/>
              </a:ext>
            </a:extLst>
          </p:cNvPr>
          <p:cNvSpPr>
            <a:spLocks noGrp="1"/>
          </p:cNvSpPr>
          <p:nvPr>
            <p:ph idx="1"/>
          </p:nvPr>
        </p:nvSpPr>
        <p:spPr>
          <a:xfrm>
            <a:off x="677334" y="2160589"/>
            <a:ext cx="8596668" cy="3909135"/>
          </a:xfrm>
        </p:spPr>
        <p:txBody>
          <a:bodyPr>
            <a:normAutofit/>
          </a:bodyPr>
          <a:lstStyle/>
          <a:p>
            <a:r>
              <a:rPr lang="en-US" sz="2400" b="1" dirty="0">
                <a:solidFill>
                  <a:srgbClr val="FF0000"/>
                </a:solidFill>
                <a:effectLst/>
                <a:latin typeface="Source Sans Pro" panose="020B0503030403020204" pitchFamily="34" charset="0"/>
                <a:ea typeface="Times New Roman" panose="02020603050405020304" pitchFamily="18" charset="0"/>
                <a:cs typeface="Times New Roman" panose="02020603050405020304" pitchFamily="18" charset="0"/>
              </a:rPr>
              <a:t>Charge:</a:t>
            </a:r>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 Ensures the orderly and integrated progression of work conducted by the standing committees of the Ryan White Planning Council.  Plans future activities.</a:t>
            </a:r>
            <a:b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br>
            <a:b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br>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The Executive Committee consists of the officers of the Planning Council, Chair/Vice Chairs of the Standing Committees, and representatives from Dallas County Health and Human Services and the CEO Judge Clay Jenkins. and the Chair/Vice Chairs of the Standing Committees, and The following are the Executive Committee’s core responsibilities: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14</a:t>
            </a:fld>
            <a:endParaRPr lang="en-US" dirty="0"/>
          </a:p>
        </p:txBody>
      </p:sp>
    </p:spTree>
    <p:extLst>
      <p:ext uri="{BB962C8B-B14F-4D97-AF65-F5344CB8AC3E}">
        <p14:creationId xmlns:p14="http://schemas.microsoft.com/office/powerpoint/2010/main" val="93295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25A56-8F17-40F2-A0B2-9B9D1F337B98}"/>
              </a:ext>
            </a:extLst>
          </p:cNvPr>
          <p:cNvSpPr>
            <a:spLocks noGrp="1"/>
          </p:cNvSpPr>
          <p:nvPr>
            <p:ph type="title"/>
          </p:nvPr>
        </p:nvSpPr>
        <p:spPr/>
        <p:txBody>
          <a:bodyPr>
            <a:normAutofit/>
          </a:bodyPr>
          <a:lstStyle/>
          <a:p>
            <a:pPr algn="ctr"/>
            <a:r>
              <a:rPr lang="en-US" sz="4000" dirty="0">
                <a:solidFill>
                  <a:schemeClr val="accent2"/>
                </a:solidFill>
                <a:latin typeface="Aharoni" panose="02010803020104030203" pitchFamily="2" charset="-79"/>
                <a:cs typeface="Aharoni" panose="02010803020104030203" pitchFamily="2" charset="-79"/>
              </a:rPr>
              <a:t>EXECUTIVE </a:t>
            </a:r>
            <a:r>
              <a:rPr lang="en-US" sz="4000" dirty="0">
                <a:solidFill>
                  <a:schemeClr val="accent4">
                    <a:lumMod val="75000"/>
                  </a:schemeClr>
                </a:solidFill>
                <a:latin typeface="Aharoni" panose="02010803020104030203" pitchFamily="2" charset="-79"/>
                <a:cs typeface="Aharoni" panose="02010803020104030203" pitchFamily="2" charset="-79"/>
              </a:rPr>
              <a:t>COMMITTEE</a:t>
            </a:r>
            <a:endParaRPr lang="en-US" sz="4000" dirty="0"/>
          </a:p>
        </p:txBody>
      </p:sp>
      <p:sp>
        <p:nvSpPr>
          <p:cNvPr id="3" name="Content Placeholder 2">
            <a:extLst>
              <a:ext uri="{FF2B5EF4-FFF2-40B4-BE49-F238E27FC236}">
                <a16:creationId xmlns:a16="http://schemas.microsoft.com/office/drawing/2014/main" id="{D71BC40F-236B-4FA7-9D95-12E4C79F91C6}"/>
              </a:ext>
            </a:extLst>
          </p:cNvPr>
          <p:cNvSpPr>
            <a:spLocks noGrp="1"/>
          </p:cNvSpPr>
          <p:nvPr>
            <p:ph idx="1"/>
          </p:nvPr>
        </p:nvSpPr>
        <p:spPr/>
        <p:txBody>
          <a:bodyPr/>
          <a:lstStyle/>
          <a:p>
            <a:pPr marL="0" marR="0" fontAlgn="base">
              <a:lnSpc>
                <a:spcPct val="107000"/>
              </a:lnSpc>
              <a:spcBef>
                <a:spcPts val="0"/>
              </a:spcBef>
              <a:spcAft>
                <a:spcPts val="0"/>
              </a:spcAft>
            </a:pPr>
            <a:r>
              <a:rPr lang="en-US" sz="2400" b="1"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Review of standing committees’ recommendations:</a:t>
            </a:r>
          </a:p>
          <a:p>
            <a:pPr marL="0" marR="0" fontAlgn="base">
              <a:lnSpc>
                <a:spcPct val="107000"/>
              </a:lnSpc>
              <a:spcBef>
                <a:spcPts val="30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300"/>
              </a:spcBef>
              <a:spcAft>
                <a:spcPts val="600"/>
              </a:spcAft>
              <a:buSzPts val="1000"/>
              <a:buFont typeface="Symbol" panose="05050102010706020507" pitchFamily="18" charset="2"/>
              <a:buChar char=""/>
              <a:tabLst>
                <a:tab pos="457200" algn="l"/>
              </a:tabLst>
            </a:pPr>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Committee can either send action items back to the original committee for additional work or send them on to the Planning Council with its support.</a:t>
            </a:r>
          </a:p>
          <a:p>
            <a:pPr marL="342900" marR="0" lvl="0" indent="-342900" fontAlgn="base">
              <a:lnSpc>
                <a:spcPts val="1800"/>
              </a:lnSpc>
              <a:spcBef>
                <a:spcPts val="300"/>
              </a:spcBef>
              <a:spcAft>
                <a:spcPts val="600"/>
              </a:spcAft>
              <a:buSzPts val="1000"/>
              <a:buFont typeface="Symbol" panose="05050102010706020507" pitchFamily="18" charset="2"/>
              <a:buChar char=""/>
              <a:tabLst>
                <a:tab pos="457200" algn="l"/>
              </a:tabLst>
            </a:pPr>
            <a:endParaRPr lang="en-US" sz="24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300"/>
              </a:spcBef>
              <a:spcAft>
                <a:spcPts val="600"/>
              </a:spcAft>
              <a:buSzPts val="1000"/>
              <a:buFont typeface="Symbol" panose="05050102010706020507" pitchFamily="18" charset="2"/>
              <a:buChar char=""/>
              <a:tabLst>
                <a:tab pos="457200" algn="l"/>
              </a:tabLst>
            </a:pPr>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Work with the RWPC staff and ensures the work of the standing committees progress in an orderly fashion</a:t>
            </a:r>
          </a:p>
          <a:p>
            <a:pPr marL="342900" marR="0" lvl="0" indent="-342900" fontAlgn="base">
              <a:lnSpc>
                <a:spcPts val="1800"/>
              </a:lnSpc>
              <a:spcBef>
                <a:spcPts val="300"/>
              </a:spcBef>
              <a:spcAft>
                <a:spcPts val="600"/>
              </a:spcAft>
              <a:buSzPts val="1000"/>
              <a:buFont typeface="Symbol" panose="05050102010706020507" pitchFamily="18" charset="2"/>
              <a:buChar char=""/>
              <a:tabLst>
                <a:tab pos="457200" algn="l"/>
              </a:tabLst>
            </a:pPr>
            <a:endParaRPr lang="en-US" sz="24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300"/>
              </a:spcBef>
              <a:spcAft>
                <a:spcPts val="600"/>
              </a:spcAft>
              <a:buSzPts val="1000"/>
              <a:buFont typeface="Symbol" panose="05050102010706020507" pitchFamily="18" charset="2"/>
              <a:buChar char=""/>
              <a:tabLst>
                <a:tab pos="457200" algn="l"/>
              </a:tabLst>
            </a:pPr>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Sets the date and agenda for the following scheduled Planning Council meeting</a:t>
            </a:r>
            <a:endParaRPr lang="en-US" sz="24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15</a:t>
            </a:fld>
            <a:endParaRPr lang="en-US" dirty="0"/>
          </a:p>
        </p:txBody>
      </p:sp>
    </p:spTree>
    <p:extLst>
      <p:ext uri="{BB962C8B-B14F-4D97-AF65-F5344CB8AC3E}">
        <p14:creationId xmlns:p14="http://schemas.microsoft.com/office/powerpoint/2010/main" val="426795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3194-0BE4-4D24-8066-18FDE9FB6AFC}"/>
              </a:ext>
            </a:extLst>
          </p:cNvPr>
          <p:cNvSpPr>
            <a:spLocks noGrp="1"/>
          </p:cNvSpPr>
          <p:nvPr>
            <p:ph type="title"/>
          </p:nvPr>
        </p:nvSpPr>
        <p:spPr/>
        <p:txBody>
          <a:bodyPr>
            <a:normAutofit/>
          </a:bodyPr>
          <a:lstStyle/>
          <a:p>
            <a:pPr algn="ctr"/>
            <a:r>
              <a:rPr lang="en-US" sz="4000" dirty="0">
                <a:solidFill>
                  <a:schemeClr val="accent2"/>
                </a:solidFill>
                <a:latin typeface="Aharoni" panose="02010803020104030203" pitchFamily="2" charset="-79"/>
                <a:cs typeface="Aharoni" panose="02010803020104030203" pitchFamily="2" charset="-79"/>
              </a:rPr>
              <a:t>EXECUTIVE </a:t>
            </a:r>
            <a:r>
              <a:rPr lang="en-US" sz="4000" dirty="0">
                <a:solidFill>
                  <a:schemeClr val="accent4">
                    <a:lumMod val="75000"/>
                  </a:schemeClr>
                </a:solidFill>
                <a:latin typeface="Aharoni" panose="02010803020104030203" pitchFamily="2" charset="-79"/>
                <a:cs typeface="Aharoni" panose="02010803020104030203" pitchFamily="2" charset="-79"/>
              </a:rPr>
              <a:t>COMMITTEE</a:t>
            </a:r>
            <a:endParaRPr lang="en-US" sz="4000" dirty="0"/>
          </a:p>
        </p:txBody>
      </p:sp>
      <p:sp>
        <p:nvSpPr>
          <p:cNvPr id="3" name="Content Placeholder 2">
            <a:extLst>
              <a:ext uri="{FF2B5EF4-FFF2-40B4-BE49-F238E27FC236}">
                <a16:creationId xmlns:a16="http://schemas.microsoft.com/office/drawing/2014/main" id="{716FAA92-1AE4-440B-9631-A71E8261D136}"/>
              </a:ext>
            </a:extLst>
          </p:cNvPr>
          <p:cNvSpPr>
            <a:spLocks noGrp="1"/>
          </p:cNvSpPr>
          <p:nvPr>
            <p:ph idx="1"/>
          </p:nvPr>
        </p:nvSpPr>
        <p:spPr/>
        <p:txBody>
          <a:bodyPr>
            <a:normAutofit/>
          </a:bodyPr>
          <a:lstStyle/>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Track member’s attendance records at Planning Council and committee meetings.  Takes appropriate action.</a:t>
            </a: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endParaRPr lang="en-US" sz="24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Receives reports and updates from the standing committee Chairs/Vice Chairs</a:t>
            </a: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endParaRPr lang="en-US" sz="24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Coordinates the work of the Planning Council with the Administrative Agency</a:t>
            </a: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endParaRPr lang="en-US" sz="24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Assesses the performance of the Administrative Mechanism</a:t>
            </a: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endParaRPr lang="en-US" sz="24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Performs other duties as may be required or by vote of the Planning Council</a:t>
            </a:r>
            <a:endParaRPr lang="en-US" sz="24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16</a:t>
            </a:fld>
            <a:endParaRPr lang="en-US" dirty="0"/>
          </a:p>
        </p:txBody>
      </p:sp>
    </p:spTree>
    <p:extLst>
      <p:ext uri="{BB962C8B-B14F-4D97-AF65-F5344CB8AC3E}">
        <p14:creationId xmlns:p14="http://schemas.microsoft.com/office/powerpoint/2010/main" val="7825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A0FA4-DBB2-431F-9668-1F2E72AE31F9}"/>
              </a:ext>
            </a:extLst>
          </p:cNvPr>
          <p:cNvSpPr>
            <a:spLocks noGrp="1"/>
          </p:cNvSpPr>
          <p:nvPr>
            <p:ph type="title"/>
          </p:nvPr>
        </p:nvSpPr>
        <p:spPr/>
        <p:txBody>
          <a:bodyPr>
            <a:normAutofit/>
          </a:bodyPr>
          <a:lstStyle/>
          <a:p>
            <a:pPr algn="ctr"/>
            <a:r>
              <a:rPr lang="en-US" sz="4000" dirty="0">
                <a:solidFill>
                  <a:schemeClr val="accent2"/>
                </a:solidFill>
                <a:latin typeface="Aharoni" panose="02010803020104030203" pitchFamily="2" charset="-79"/>
                <a:cs typeface="Aharoni" panose="02010803020104030203" pitchFamily="2" charset="-79"/>
              </a:rPr>
              <a:t>EXECUTIVE </a:t>
            </a:r>
            <a:r>
              <a:rPr lang="en-US" sz="4000" dirty="0">
                <a:solidFill>
                  <a:schemeClr val="accent4">
                    <a:lumMod val="75000"/>
                  </a:schemeClr>
                </a:solidFill>
                <a:latin typeface="Aharoni" panose="02010803020104030203" pitchFamily="2" charset="-79"/>
                <a:cs typeface="Aharoni" panose="02010803020104030203" pitchFamily="2" charset="-79"/>
              </a:rPr>
              <a:t>COMMITTEE</a:t>
            </a:r>
            <a:endParaRPr lang="en-US" sz="4000" dirty="0"/>
          </a:p>
        </p:txBody>
      </p:sp>
      <p:sp>
        <p:nvSpPr>
          <p:cNvPr id="3" name="Content Placeholder 2">
            <a:extLst>
              <a:ext uri="{FF2B5EF4-FFF2-40B4-BE49-F238E27FC236}">
                <a16:creationId xmlns:a16="http://schemas.microsoft.com/office/drawing/2014/main" id="{A256645D-FDCC-4219-8D6F-066C1D408CB3}"/>
              </a:ext>
            </a:extLst>
          </p:cNvPr>
          <p:cNvSpPr>
            <a:spLocks noGrp="1"/>
          </p:cNvSpPr>
          <p:nvPr>
            <p:ph idx="1"/>
          </p:nvPr>
        </p:nvSpPr>
        <p:spPr/>
        <p:txBody>
          <a:bodyPr/>
          <a:lstStyle/>
          <a:p>
            <a:pPr marL="342900" marR="0" lvl="0" indent="-342900" fontAlgn="base">
              <a:lnSpc>
                <a:spcPts val="1800"/>
              </a:lnSpc>
              <a:spcBef>
                <a:spcPts val="300"/>
              </a:spcBef>
              <a:spcAft>
                <a:spcPts val="300"/>
              </a:spcAft>
              <a:buSzPts val="1000"/>
              <a:buFont typeface="Symbol" panose="05050102010706020507" pitchFamily="18" charset="2"/>
              <a:buChar char=""/>
              <a:tabLst>
                <a:tab pos="457200" algn="l"/>
              </a:tabLst>
            </a:pPr>
            <a:r>
              <a:rPr lang="en-US" sz="28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Recruit, screen and recommend potential candidates for membership to the Planning Council</a:t>
            </a:r>
          </a:p>
          <a:p>
            <a:pPr marL="342900" marR="0" lvl="0" indent="-342900" fontAlgn="base">
              <a:lnSpc>
                <a:spcPts val="1800"/>
              </a:lnSpc>
              <a:spcBef>
                <a:spcPts val="300"/>
              </a:spcBef>
              <a:spcAft>
                <a:spcPts val="300"/>
              </a:spcAft>
              <a:buSzPts val="1000"/>
              <a:buFont typeface="Symbol" panose="05050102010706020507" pitchFamily="18" charset="2"/>
              <a:buChar char=""/>
              <a:tabLst>
                <a:tab pos="457200" algn="l"/>
              </a:tabLst>
            </a:pPr>
            <a:endParaRPr lang="en-US" sz="2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300"/>
              </a:spcBef>
              <a:spcAft>
                <a:spcPts val="300"/>
              </a:spcAft>
              <a:buSzPts val="1000"/>
              <a:buFont typeface="Symbol" panose="05050102010706020507" pitchFamily="18" charset="2"/>
              <a:buChar char=""/>
              <a:tabLst>
                <a:tab pos="457200" algn="l"/>
              </a:tabLst>
            </a:pPr>
            <a:r>
              <a:rPr lang="en-US" sz="28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Track Planning Council membership classifications and demographics as well as changes in the local PLWHA population</a:t>
            </a:r>
          </a:p>
          <a:p>
            <a:pPr marL="342900" marR="0" lvl="0" indent="-342900" fontAlgn="base">
              <a:lnSpc>
                <a:spcPts val="1800"/>
              </a:lnSpc>
              <a:spcBef>
                <a:spcPts val="300"/>
              </a:spcBef>
              <a:spcAft>
                <a:spcPts val="300"/>
              </a:spcAft>
              <a:buSzPts val="1000"/>
              <a:buFont typeface="Symbol" panose="05050102010706020507" pitchFamily="18" charset="2"/>
              <a:buChar char=""/>
              <a:tabLst>
                <a:tab pos="457200" algn="l"/>
              </a:tabLst>
            </a:pPr>
            <a:endParaRPr lang="en-US" sz="2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300"/>
              </a:spcBef>
              <a:spcAft>
                <a:spcPts val="300"/>
              </a:spcAft>
              <a:buSzPts val="1000"/>
              <a:buFont typeface="Symbol" panose="05050102010706020507" pitchFamily="18" charset="2"/>
              <a:buChar char=""/>
              <a:tabLst>
                <a:tab pos="457200" algn="l"/>
              </a:tabLst>
            </a:pPr>
            <a:r>
              <a:rPr lang="en-US" sz="28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Review the Nomination Process</a:t>
            </a:r>
          </a:p>
          <a:p>
            <a:pPr marL="342900" marR="0" lvl="0" indent="-342900" fontAlgn="base">
              <a:lnSpc>
                <a:spcPts val="1800"/>
              </a:lnSpc>
              <a:spcBef>
                <a:spcPts val="300"/>
              </a:spcBef>
              <a:spcAft>
                <a:spcPts val="300"/>
              </a:spcAft>
              <a:buSzPts val="1000"/>
              <a:buFont typeface="Symbol" panose="05050102010706020507" pitchFamily="18" charset="2"/>
              <a:buChar char=""/>
              <a:tabLst>
                <a:tab pos="457200" algn="l"/>
              </a:tabLst>
            </a:pPr>
            <a:endParaRPr lang="en-US" sz="2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300"/>
              </a:spcBef>
              <a:spcAft>
                <a:spcPts val="300"/>
              </a:spcAft>
              <a:buSzPts val="1000"/>
              <a:buFont typeface="Symbol" panose="05050102010706020507" pitchFamily="18" charset="2"/>
              <a:buChar char=""/>
              <a:tabLst>
                <a:tab pos="457200" algn="l"/>
              </a:tabLst>
            </a:pPr>
            <a:r>
              <a:rPr lang="en-US" sz="28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Establish a mentoring program</a:t>
            </a:r>
          </a:p>
          <a:p>
            <a:pPr marL="342900" marR="0" lvl="0" indent="-342900" fontAlgn="base">
              <a:lnSpc>
                <a:spcPts val="1800"/>
              </a:lnSpc>
              <a:spcBef>
                <a:spcPts val="300"/>
              </a:spcBef>
              <a:spcAft>
                <a:spcPts val="300"/>
              </a:spcAft>
              <a:buSzPts val="1000"/>
              <a:buFont typeface="Symbol" panose="05050102010706020507" pitchFamily="18" charset="2"/>
              <a:buChar char=""/>
              <a:tabLst>
                <a:tab pos="457200" algn="l"/>
              </a:tabLst>
            </a:pPr>
            <a:endParaRPr lang="en-US" sz="2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300"/>
              </a:spcBef>
              <a:spcAft>
                <a:spcPts val="300"/>
              </a:spcAft>
              <a:buSzPts val="1000"/>
              <a:buFont typeface="Symbol" panose="05050102010706020507" pitchFamily="18" charset="2"/>
              <a:buChar char=""/>
              <a:tabLst>
                <a:tab pos="457200" algn="l"/>
              </a:tabLst>
            </a:pPr>
            <a:r>
              <a:rPr lang="en-US" sz="28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Perform other duties as may be required or as assigned by the Planning Council</a:t>
            </a:r>
            <a:endParaRPr lang="en-US" sz="28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17</a:t>
            </a:fld>
            <a:endParaRPr lang="en-US" dirty="0"/>
          </a:p>
        </p:txBody>
      </p:sp>
    </p:spTree>
    <p:extLst>
      <p:ext uri="{BB962C8B-B14F-4D97-AF65-F5344CB8AC3E}">
        <p14:creationId xmlns:p14="http://schemas.microsoft.com/office/powerpoint/2010/main" val="4274113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31362A-23AA-4F64-8E4C-6F7568D631AB}"/>
              </a:ext>
            </a:extLst>
          </p:cNvPr>
          <p:cNvSpPr>
            <a:spLocks noGrp="1"/>
          </p:cNvSpPr>
          <p:nvPr>
            <p:ph idx="1"/>
          </p:nvPr>
        </p:nvSpPr>
        <p:spPr/>
        <p:txBody>
          <a:bodyPr>
            <a:normAutofit/>
          </a:bodyPr>
          <a:lstStyle/>
          <a:p>
            <a:pPr marL="0" marR="0" fontAlgn="base">
              <a:lnSpc>
                <a:spcPct val="107000"/>
              </a:lnSpc>
              <a:spcBef>
                <a:spcPts val="1440"/>
              </a:spcBef>
              <a:spcAft>
                <a:spcPts val="1440"/>
              </a:spcAft>
            </a:pPr>
            <a:r>
              <a:rPr lang="en-US" sz="20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The following are some of the Executive Committee’s accomplishments this past year.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r>
              <a:rPr lang="en-US" sz="20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Executive Committee analyzed the interview process of several other Planning Councils by using best practices, our own ideas, and sound judgment to streamline the interview process. The new process will allow the committee to gather useful information from applicants to make informed decisions regarding their ability to serve on the Planning Council and our Standing Committees.</a:t>
            </a: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endParaRPr lang="en-US" sz="20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r>
              <a:rPr lang="en-US" sz="20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Also, we have developed our mentoring program for the Consumer Council Committee, where new members are paired with one of the more experienced members who can assist with any issues or challenges that may arise for the new member.</a:t>
            </a:r>
            <a:endParaRPr lang="en-US" sz="20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itle 4">
            <a:extLst>
              <a:ext uri="{FF2B5EF4-FFF2-40B4-BE49-F238E27FC236}">
                <a16:creationId xmlns:a16="http://schemas.microsoft.com/office/drawing/2014/main" id="{CEC46A78-DAF6-47F6-8FED-F55DEBABF0C4}"/>
              </a:ext>
            </a:extLst>
          </p:cNvPr>
          <p:cNvSpPr>
            <a:spLocks noGrp="1"/>
          </p:cNvSpPr>
          <p:nvPr>
            <p:ph type="title"/>
          </p:nvPr>
        </p:nvSpPr>
        <p:spPr/>
        <p:txBody>
          <a:bodyPr>
            <a:normAutofit/>
          </a:bodyPr>
          <a:lstStyle/>
          <a:p>
            <a:pPr algn="ctr"/>
            <a:r>
              <a:rPr lang="en-US" sz="4000" dirty="0">
                <a:solidFill>
                  <a:schemeClr val="accent2"/>
                </a:solidFill>
                <a:latin typeface="Aharoni" panose="02010803020104030203" pitchFamily="2" charset="-79"/>
                <a:cs typeface="Aharoni" panose="02010803020104030203" pitchFamily="2" charset="-79"/>
              </a:rPr>
              <a:t>EXECUTIVE </a:t>
            </a:r>
            <a:r>
              <a:rPr lang="en-US" sz="4000" dirty="0">
                <a:solidFill>
                  <a:schemeClr val="accent4">
                    <a:lumMod val="75000"/>
                  </a:schemeClr>
                </a:solidFill>
                <a:latin typeface="Aharoni" panose="02010803020104030203" pitchFamily="2" charset="-79"/>
                <a:cs typeface="Aharoni" panose="02010803020104030203" pitchFamily="2" charset="-79"/>
              </a:rPr>
              <a:t>COMMITTEE</a:t>
            </a:r>
            <a:endParaRPr lang="en-US" sz="4000" dirty="0"/>
          </a:p>
        </p:txBody>
      </p:sp>
      <p:sp>
        <p:nvSpPr>
          <p:cNvPr id="2" name="Slide Number Placeholder 1"/>
          <p:cNvSpPr>
            <a:spLocks noGrp="1"/>
          </p:cNvSpPr>
          <p:nvPr>
            <p:ph type="sldNum" sz="quarter" idx="12"/>
          </p:nvPr>
        </p:nvSpPr>
        <p:spPr/>
        <p:txBody>
          <a:bodyPr/>
          <a:lstStyle/>
          <a:p>
            <a:fld id="{34B7E4EF-A1BD-40F4-AB7B-04F084DD991D}" type="slidenum">
              <a:rPr lang="en-US" smtClean="0"/>
              <a:t>18</a:t>
            </a:fld>
            <a:endParaRPr lang="en-US" dirty="0"/>
          </a:p>
        </p:txBody>
      </p:sp>
    </p:spTree>
    <p:extLst>
      <p:ext uri="{BB962C8B-B14F-4D97-AF65-F5344CB8AC3E}">
        <p14:creationId xmlns:p14="http://schemas.microsoft.com/office/powerpoint/2010/main" val="1726400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A0756-1628-4CBE-A33F-3E9D70CCE3BF}"/>
              </a:ext>
            </a:extLst>
          </p:cNvPr>
          <p:cNvSpPr>
            <a:spLocks noGrp="1"/>
          </p:cNvSpPr>
          <p:nvPr>
            <p:ph type="title"/>
          </p:nvPr>
        </p:nvSpPr>
        <p:spPr>
          <a:xfrm>
            <a:off x="381837" y="609600"/>
            <a:ext cx="9355015" cy="1320800"/>
          </a:xfrm>
        </p:spPr>
        <p:txBody>
          <a:bodyPr>
            <a:normAutofit/>
          </a:bodyPr>
          <a:lstStyle/>
          <a:p>
            <a:r>
              <a:rPr lang="en-US" sz="4000" dirty="0">
                <a:latin typeface="Aharoni"/>
              </a:rPr>
              <a:t>RWPC Committee Chairs and Vice Chairs</a:t>
            </a:r>
          </a:p>
        </p:txBody>
      </p:sp>
      <p:graphicFrame>
        <p:nvGraphicFramePr>
          <p:cNvPr id="4" name="Content Placeholder 3">
            <a:extLst>
              <a:ext uri="{FF2B5EF4-FFF2-40B4-BE49-F238E27FC236}">
                <a16:creationId xmlns:a16="http://schemas.microsoft.com/office/drawing/2014/main" id="{E91D9ACE-A569-409D-A3F3-6ECFA7F81E62}"/>
              </a:ext>
            </a:extLst>
          </p:cNvPr>
          <p:cNvGraphicFramePr>
            <a:graphicFrameLocks noGrp="1"/>
          </p:cNvGraphicFramePr>
          <p:nvPr>
            <p:ph idx="1"/>
            <p:extLst>
              <p:ext uri="{D42A27DB-BD31-4B8C-83A1-F6EECF244321}">
                <p14:modId xmlns:p14="http://schemas.microsoft.com/office/powerpoint/2010/main" val="2775180421"/>
              </p:ext>
            </p:extLst>
          </p:nvPr>
        </p:nvGraphicFramePr>
        <p:xfrm>
          <a:off x="2364137" y="2142647"/>
          <a:ext cx="5628980" cy="4042057"/>
        </p:xfrm>
        <a:graphic>
          <a:graphicData uri="http://schemas.openxmlformats.org/drawingml/2006/table">
            <a:tbl>
              <a:tblPr firstRow="1" firstCol="1" bandRow="1">
                <a:tableStyleId>{5C22544A-7EE6-4342-B048-85BDC9FD1C3A}</a:tableStyleId>
              </a:tblPr>
              <a:tblGrid>
                <a:gridCol w="2611882">
                  <a:extLst>
                    <a:ext uri="{9D8B030D-6E8A-4147-A177-3AD203B41FA5}">
                      <a16:colId xmlns:a16="http://schemas.microsoft.com/office/drawing/2014/main" val="4190078808"/>
                    </a:ext>
                  </a:extLst>
                </a:gridCol>
                <a:gridCol w="3017098">
                  <a:extLst>
                    <a:ext uri="{9D8B030D-6E8A-4147-A177-3AD203B41FA5}">
                      <a16:colId xmlns:a16="http://schemas.microsoft.com/office/drawing/2014/main" val="1527611221"/>
                    </a:ext>
                  </a:extLst>
                </a:gridCol>
              </a:tblGrid>
              <a:tr h="207128">
                <a:tc gridSpan="2">
                  <a:txBody>
                    <a:bodyPr/>
                    <a:lstStyle/>
                    <a:p>
                      <a:pPr marL="0" marR="0" algn="ctr">
                        <a:lnSpc>
                          <a:spcPct val="107000"/>
                        </a:lnSpc>
                        <a:spcBef>
                          <a:spcPts val="0"/>
                        </a:spcBef>
                        <a:spcAft>
                          <a:spcPts val="0"/>
                        </a:spcAft>
                      </a:pPr>
                      <a:r>
                        <a:rPr lang="en-US" sz="900" dirty="0">
                          <a:effectLst/>
                        </a:rPr>
                        <a:t>2020 Committee Members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hMerge="1">
                  <a:txBody>
                    <a:bodyPr/>
                    <a:lstStyle/>
                    <a:p>
                      <a:endParaRPr lang="en-US"/>
                    </a:p>
                  </a:txBody>
                  <a:tcPr/>
                </a:tc>
                <a:extLst>
                  <a:ext uri="{0D108BD9-81ED-4DB2-BD59-A6C34878D82A}">
                    <a16:rowId xmlns:a16="http://schemas.microsoft.com/office/drawing/2014/main" val="1957796992"/>
                  </a:ext>
                </a:extLst>
              </a:tr>
              <a:tr h="207128">
                <a:tc>
                  <a:txBody>
                    <a:bodyPr/>
                    <a:lstStyle/>
                    <a:p>
                      <a:pPr marL="0" marR="0">
                        <a:lnSpc>
                          <a:spcPct val="107000"/>
                        </a:lnSpc>
                        <a:spcBef>
                          <a:spcPts val="0"/>
                        </a:spcBef>
                        <a:spcAft>
                          <a:spcPts val="0"/>
                        </a:spcAft>
                      </a:pPr>
                      <a:r>
                        <a:rPr lang="en-US" sz="900" dirty="0">
                          <a:effectLst/>
                        </a:rPr>
                        <a:t>RWPC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John Dornheim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3719107169"/>
                  </a:ext>
                </a:extLst>
              </a:tr>
              <a:tr h="207128">
                <a:tc>
                  <a:txBody>
                    <a:bodyPr/>
                    <a:lstStyle/>
                    <a:p>
                      <a:pPr marL="0" marR="0">
                        <a:lnSpc>
                          <a:spcPct val="107000"/>
                        </a:lnSpc>
                        <a:spcBef>
                          <a:spcPts val="0"/>
                        </a:spcBef>
                        <a:spcAft>
                          <a:spcPts val="0"/>
                        </a:spcAft>
                      </a:pPr>
                      <a:r>
                        <a:rPr lang="en-US" sz="900" dirty="0">
                          <a:effectLst/>
                        </a:rPr>
                        <a:t>RWPC Vice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Auntjuan Wiley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1324565880"/>
                  </a:ext>
                </a:extLst>
              </a:tr>
              <a:tr h="207128">
                <a:tc>
                  <a:txBody>
                    <a:bodyPr/>
                    <a:lstStyle/>
                    <a:p>
                      <a:pPr marL="0" marR="0">
                        <a:lnSpc>
                          <a:spcPct val="107000"/>
                        </a:lnSpc>
                        <a:spcBef>
                          <a:spcPts val="0"/>
                        </a:spcBef>
                        <a:spcAft>
                          <a:spcPts val="0"/>
                        </a:spcAft>
                      </a:pPr>
                      <a:r>
                        <a:rPr lang="en-US" sz="900" dirty="0">
                          <a:effectLst/>
                        </a:rPr>
                        <a:t>RWPC Vice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Helen Zimba</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1168211314"/>
                  </a:ext>
                </a:extLst>
              </a:tr>
              <a:tr h="203731">
                <a:tc>
                  <a:txBody>
                    <a:bodyPr/>
                    <a:lstStyle/>
                    <a:p>
                      <a:pPr>
                        <a:lnSpc>
                          <a:spcPct val="107000"/>
                        </a:lnSpc>
                      </a:pPr>
                      <a:endParaRPr lang="en-US" sz="800" dirty="0">
                        <a:effectLst/>
                        <a:latin typeface="Calibri" panose="020F0502020204030204" pitchFamily="34" charset="0"/>
                        <a:cs typeface="Times New Roman" panose="02020603050405020304" pitchFamily="18" charset="0"/>
                      </a:endParaRPr>
                    </a:p>
                  </a:txBody>
                  <a:tcPr marL="35059" marR="35059" marT="35059" marB="35059"/>
                </a:tc>
                <a:tc>
                  <a:txBody>
                    <a:bodyPr/>
                    <a:lstStyle/>
                    <a:p>
                      <a:pPr>
                        <a:lnSpc>
                          <a:spcPct val="107000"/>
                        </a:lnSpc>
                      </a:pPr>
                      <a:endParaRPr lang="en-US" sz="800" dirty="0">
                        <a:effectLst/>
                        <a:latin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1352918041"/>
                  </a:ext>
                </a:extLst>
              </a:tr>
              <a:tr h="207128">
                <a:tc>
                  <a:txBody>
                    <a:bodyPr/>
                    <a:lstStyle/>
                    <a:p>
                      <a:pPr marL="0" marR="0">
                        <a:lnSpc>
                          <a:spcPct val="107000"/>
                        </a:lnSpc>
                        <a:spcBef>
                          <a:spcPts val="0"/>
                        </a:spcBef>
                        <a:spcAft>
                          <a:spcPts val="0"/>
                        </a:spcAft>
                      </a:pPr>
                      <a:r>
                        <a:rPr lang="en-US" sz="900" dirty="0">
                          <a:effectLst/>
                        </a:rPr>
                        <a:t>Allocations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Lionel Hillard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3134639072"/>
                  </a:ext>
                </a:extLst>
              </a:tr>
              <a:tr h="207128">
                <a:tc>
                  <a:txBody>
                    <a:bodyPr/>
                    <a:lstStyle/>
                    <a:p>
                      <a:pPr marL="0" marR="0">
                        <a:lnSpc>
                          <a:spcPct val="107000"/>
                        </a:lnSpc>
                        <a:spcBef>
                          <a:spcPts val="0"/>
                        </a:spcBef>
                        <a:spcAft>
                          <a:spcPts val="0"/>
                        </a:spcAft>
                      </a:pPr>
                      <a:r>
                        <a:rPr lang="en-US" sz="900" dirty="0">
                          <a:effectLst/>
                        </a:rPr>
                        <a:t>Allocations Vice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Auntjuan Wiley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1284942604"/>
                  </a:ext>
                </a:extLst>
              </a:tr>
              <a:tr h="196329">
                <a:tc>
                  <a:txBody>
                    <a:bodyPr/>
                    <a:lstStyle/>
                    <a:p>
                      <a:pPr>
                        <a:lnSpc>
                          <a:spcPct val="107000"/>
                        </a:lnSpc>
                      </a:pPr>
                      <a:endParaRPr lang="en-US" sz="800" dirty="0">
                        <a:effectLst/>
                        <a:latin typeface="Calibri" panose="020F0502020204030204" pitchFamily="34" charset="0"/>
                        <a:cs typeface="Times New Roman" panose="02020603050405020304" pitchFamily="18" charset="0"/>
                      </a:endParaRPr>
                    </a:p>
                  </a:txBody>
                  <a:tcPr marL="35059" marR="35059" marT="35059" marB="35059"/>
                </a:tc>
                <a:tc>
                  <a:txBody>
                    <a:bodyPr/>
                    <a:lstStyle/>
                    <a:p>
                      <a:pPr>
                        <a:lnSpc>
                          <a:spcPct val="107000"/>
                        </a:lnSpc>
                      </a:pPr>
                      <a:endParaRPr lang="en-US" sz="800" dirty="0">
                        <a:effectLst/>
                        <a:latin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3089971397"/>
                  </a:ext>
                </a:extLst>
              </a:tr>
              <a:tr h="207128">
                <a:tc>
                  <a:txBody>
                    <a:bodyPr/>
                    <a:lstStyle/>
                    <a:p>
                      <a:pPr marL="0" marR="0">
                        <a:lnSpc>
                          <a:spcPct val="107000"/>
                        </a:lnSpc>
                        <a:spcBef>
                          <a:spcPts val="0"/>
                        </a:spcBef>
                        <a:spcAft>
                          <a:spcPts val="0"/>
                        </a:spcAft>
                      </a:pPr>
                      <a:r>
                        <a:rPr lang="en-US" sz="900" dirty="0">
                          <a:effectLst/>
                        </a:rPr>
                        <a:t>Evaluation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John Dornheim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579089611"/>
                  </a:ext>
                </a:extLst>
              </a:tr>
              <a:tr h="207128">
                <a:tc>
                  <a:txBody>
                    <a:bodyPr/>
                    <a:lstStyle/>
                    <a:p>
                      <a:pPr marL="0" marR="0">
                        <a:lnSpc>
                          <a:spcPct val="107000"/>
                        </a:lnSpc>
                        <a:spcBef>
                          <a:spcPts val="0"/>
                        </a:spcBef>
                        <a:spcAft>
                          <a:spcPts val="0"/>
                        </a:spcAft>
                      </a:pPr>
                      <a:r>
                        <a:rPr lang="en-US" sz="900" dirty="0">
                          <a:effectLst/>
                        </a:rPr>
                        <a:t>Evaluation Vice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Vacant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3450703838"/>
                  </a:ext>
                </a:extLst>
              </a:tr>
              <a:tr h="196329">
                <a:tc>
                  <a:txBody>
                    <a:bodyPr/>
                    <a:lstStyle/>
                    <a:p>
                      <a:pPr>
                        <a:lnSpc>
                          <a:spcPct val="107000"/>
                        </a:lnSpc>
                      </a:pPr>
                      <a:endParaRPr lang="en-US" sz="800" dirty="0">
                        <a:effectLst/>
                        <a:latin typeface="Calibri" panose="020F0502020204030204" pitchFamily="34" charset="0"/>
                        <a:cs typeface="Times New Roman" panose="02020603050405020304" pitchFamily="18" charset="0"/>
                      </a:endParaRPr>
                    </a:p>
                  </a:txBody>
                  <a:tcPr marL="35059" marR="35059" marT="35059" marB="35059"/>
                </a:tc>
                <a:tc>
                  <a:txBody>
                    <a:bodyPr/>
                    <a:lstStyle/>
                    <a:p>
                      <a:pPr>
                        <a:lnSpc>
                          <a:spcPct val="107000"/>
                        </a:lnSpc>
                      </a:pPr>
                      <a:endParaRPr lang="en-US" sz="800" dirty="0">
                        <a:effectLst/>
                        <a:latin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2248440724"/>
                  </a:ext>
                </a:extLst>
              </a:tr>
              <a:tr h="207128">
                <a:tc>
                  <a:txBody>
                    <a:bodyPr/>
                    <a:lstStyle/>
                    <a:p>
                      <a:pPr marL="0" marR="0">
                        <a:lnSpc>
                          <a:spcPct val="107000"/>
                        </a:lnSpc>
                        <a:spcBef>
                          <a:spcPts val="0"/>
                        </a:spcBef>
                        <a:spcAft>
                          <a:spcPts val="0"/>
                        </a:spcAft>
                      </a:pPr>
                      <a:r>
                        <a:rPr lang="en-US" sz="900" dirty="0">
                          <a:effectLst/>
                        </a:rPr>
                        <a:t>P&amp;P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John Dornheim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3104749866"/>
                  </a:ext>
                </a:extLst>
              </a:tr>
              <a:tr h="207128">
                <a:tc>
                  <a:txBody>
                    <a:bodyPr/>
                    <a:lstStyle/>
                    <a:p>
                      <a:pPr marL="0" marR="0">
                        <a:lnSpc>
                          <a:spcPct val="107000"/>
                        </a:lnSpc>
                        <a:spcBef>
                          <a:spcPts val="0"/>
                        </a:spcBef>
                        <a:spcAft>
                          <a:spcPts val="0"/>
                        </a:spcAft>
                      </a:pPr>
                      <a:r>
                        <a:rPr lang="en-US" sz="900" dirty="0">
                          <a:effectLst/>
                        </a:rPr>
                        <a:t>P&amp;P Vice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Vacant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2368117340"/>
                  </a:ext>
                </a:extLst>
              </a:tr>
              <a:tr h="196329">
                <a:tc>
                  <a:txBody>
                    <a:bodyPr/>
                    <a:lstStyle/>
                    <a:p>
                      <a:pPr>
                        <a:lnSpc>
                          <a:spcPct val="107000"/>
                        </a:lnSpc>
                      </a:pPr>
                      <a:endParaRPr lang="en-US" sz="800" dirty="0">
                        <a:effectLst/>
                        <a:latin typeface="Calibri" panose="020F0502020204030204" pitchFamily="34" charset="0"/>
                        <a:cs typeface="Times New Roman" panose="02020603050405020304" pitchFamily="18" charset="0"/>
                      </a:endParaRPr>
                    </a:p>
                  </a:txBody>
                  <a:tcPr marL="35059" marR="35059" marT="35059" marB="35059"/>
                </a:tc>
                <a:tc>
                  <a:txBody>
                    <a:bodyPr/>
                    <a:lstStyle/>
                    <a:p>
                      <a:pPr>
                        <a:lnSpc>
                          <a:spcPct val="107000"/>
                        </a:lnSpc>
                      </a:pPr>
                      <a:endParaRPr lang="en-US" sz="800" dirty="0">
                        <a:effectLst/>
                        <a:latin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716563197"/>
                  </a:ext>
                </a:extLst>
              </a:tr>
              <a:tr h="207128">
                <a:tc>
                  <a:txBody>
                    <a:bodyPr/>
                    <a:lstStyle/>
                    <a:p>
                      <a:pPr marL="0" marR="0">
                        <a:lnSpc>
                          <a:spcPct val="107000"/>
                        </a:lnSpc>
                        <a:spcBef>
                          <a:spcPts val="0"/>
                        </a:spcBef>
                        <a:spcAft>
                          <a:spcPts val="0"/>
                        </a:spcAft>
                      </a:pPr>
                      <a:r>
                        <a:rPr lang="en-US" sz="900" dirty="0">
                          <a:effectLst/>
                        </a:rPr>
                        <a:t>CCC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Donna Wilson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2535314716"/>
                  </a:ext>
                </a:extLst>
              </a:tr>
              <a:tr h="207128">
                <a:tc>
                  <a:txBody>
                    <a:bodyPr/>
                    <a:lstStyle/>
                    <a:p>
                      <a:pPr marL="0" marR="0">
                        <a:lnSpc>
                          <a:spcPct val="107000"/>
                        </a:lnSpc>
                        <a:spcBef>
                          <a:spcPts val="0"/>
                        </a:spcBef>
                        <a:spcAft>
                          <a:spcPts val="0"/>
                        </a:spcAft>
                      </a:pPr>
                      <a:r>
                        <a:rPr lang="en-US" sz="900" dirty="0">
                          <a:effectLst/>
                        </a:rPr>
                        <a:t>CCC Vice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Sattriona Nyachwaya</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2775220552"/>
                  </a:ext>
                </a:extLst>
              </a:tr>
              <a:tr h="196329">
                <a:tc>
                  <a:txBody>
                    <a:bodyPr/>
                    <a:lstStyle/>
                    <a:p>
                      <a:pPr>
                        <a:lnSpc>
                          <a:spcPct val="107000"/>
                        </a:lnSpc>
                      </a:pPr>
                      <a:endParaRPr lang="en-US" sz="800" dirty="0">
                        <a:effectLst/>
                        <a:latin typeface="Calibri" panose="020F0502020204030204" pitchFamily="34" charset="0"/>
                        <a:cs typeface="Times New Roman" panose="02020603050405020304" pitchFamily="18" charset="0"/>
                      </a:endParaRPr>
                    </a:p>
                  </a:txBody>
                  <a:tcPr marL="35059" marR="35059" marT="35059" marB="35059"/>
                </a:tc>
                <a:tc>
                  <a:txBody>
                    <a:bodyPr/>
                    <a:lstStyle/>
                    <a:p>
                      <a:pPr>
                        <a:lnSpc>
                          <a:spcPct val="107000"/>
                        </a:lnSpc>
                      </a:pPr>
                      <a:endParaRPr lang="en-US" sz="800" dirty="0">
                        <a:effectLst/>
                        <a:latin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3395599819"/>
                  </a:ext>
                </a:extLst>
              </a:tr>
              <a:tr h="207128">
                <a:tc>
                  <a:txBody>
                    <a:bodyPr/>
                    <a:lstStyle/>
                    <a:p>
                      <a:pPr marL="0" marR="0">
                        <a:lnSpc>
                          <a:spcPct val="107000"/>
                        </a:lnSpc>
                        <a:spcBef>
                          <a:spcPts val="0"/>
                        </a:spcBef>
                        <a:spcAft>
                          <a:spcPts val="0"/>
                        </a:spcAft>
                      </a:pPr>
                      <a:r>
                        <a:rPr lang="en-US" sz="900" dirty="0">
                          <a:effectLst/>
                        </a:rPr>
                        <a:t>Needs Assessment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Auntjuan Wiley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4282742969"/>
                  </a:ext>
                </a:extLst>
              </a:tr>
              <a:tr h="207128">
                <a:tc>
                  <a:txBody>
                    <a:bodyPr/>
                    <a:lstStyle/>
                    <a:p>
                      <a:pPr marL="0" marR="0">
                        <a:lnSpc>
                          <a:spcPct val="107000"/>
                        </a:lnSpc>
                        <a:spcBef>
                          <a:spcPts val="0"/>
                        </a:spcBef>
                        <a:spcAft>
                          <a:spcPts val="0"/>
                        </a:spcAft>
                      </a:pPr>
                      <a:r>
                        <a:rPr lang="en-US" sz="900" dirty="0">
                          <a:effectLst/>
                        </a:rPr>
                        <a:t>Needs Assessment Vice Chair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tc>
                  <a:txBody>
                    <a:bodyPr/>
                    <a:lstStyle/>
                    <a:p>
                      <a:pPr marL="0" marR="0">
                        <a:lnSpc>
                          <a:spcPct val="107000"/>
                        </a:lnSpc>
                        <a:spcBef>
                          <a:spcPts val="0"/>
                        </a:spcBef>
                        <a:spcAft>
                          <a:spcPts val="0"/>
                        </a:spcAft>
                      </a:pPr>
                      <a:r>
                        <a:rPr lang="en-US" sz="900" dirty="0">
                          <a:effectLst/>
                        </a:rPr>
                        <a:t>John Dornheim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5059" marR="35059" marT="35059" marB="35059"/>
                </a:tc>
                <a:extLst>
                  <a:ext uri="{0D108BD9-81ED-4DB2-BD59-A6C34878D82A}">
                    <a16:rowId xmlns:a16="http://schemas.microsoft.com/office/drawing/2014/main" val="2834761155"/>
                  </a:ext>
                </a:extLst>
              </a:tr>
            </a:tbl>
          </a:graphicData>
        </a:graphic>
      </p:graphicFrame>
      <p:sp>
        <p:nvSpPr>
          <p:cNvPr id="5" name="Rectangle 1">
            <a:extLst>
              <a:ext uri="{FF2B5EF4-FFF2-40B4-BE49-F238E27FC236}">
                <a16:creationId xmlns:a16="http://schemas.microsoft.com/office/drawing/2014/main" id="{187FE5D7-93A9-4CCB-A1A6-E9D9FFCA86C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416E92"/>
                </a:solidFill>
                <a:effectLst/>
                <a:latin typeface="Georgia" panose="02040502050405020303" pitchFamily="18" charset="0"/>
                <a:ea typeface="Times New Roman" panose="02020603050405020304" pitchFamily="18" charset="0"/>
                <a:cs typeface="Times New Roman" panose="02020603050405020304" pitchFamily="18" charset="0"/>
              </a:rPr>
              <a:t>Meets the first Monday of each month at 3p.m.</a:t>
            </a:r>
            <a:br>
              <a:rPr kumimoji="0" lang="en-US" altLang="en-US" sz="1300" b="1" i="0" u="none" strike="noStrike" cap="none" normalizeH="0" baseline="0" dirty="0">
                <a:ln>
                  <a:noFill/>
                </a:ln>
                <a:solidFill>
                  <a:srgbClr val="416E92"/>
                </a:solidFill>
                <a:effectLst/>
                <a:latin typeface="Georgia" panose="02040502050405020303" pitchFamily="18" charset="0"/>
                <a:ea typeface="Times New Roman" panose="02020603050405020304" pitchFamily="18" charset="0"/>
                <a:cs typeface="Times New Roman" panose="02020603050405020304" pitchFamily="18" charset="0"/>
              </a:rPr>
            </a:br>
            <a:br>
              <a:rPr kumimoji="0" lang="en-US" altLang="en-US" sz="1300" b="1" i="0" u="none" strike="noStrike" cap="none" normalizeH="0" baseline="0" dirty="0">
                <a:ln>
                  <a:noFill/>
                </a:ln>
                <a:solidFill>
                  <a:srgbClr val="416E92"/>
                </a:solidFill>
                <a:effectLst/>
                <a:latin typeface="Georgia" panose="02040502050405020303" pitchFamily="18" charset="0"/>
                <a:ea typeface="Times New Roman" panose="02020603050405020304" pitchFamily="18" charset="0"/>
                <a:cs typeface="Times New Roman" panose="02020603050405020304" pitchFamily="18" charset="0"/>
              </a:rPr>
            </a:b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Slide Number Placeholder 2"/>
          <p:cNvSpPr>
            <a:spLocks noGrp="1"/>
          </p:cNvSpPr>
          <p:nvPr>
            <p:ph type="sldNum" sz="quarter" idx="12"/>
          </p:nvPr>
        </p:nvSpPr>
        <p:spPr/>
        <p:txBody>
          <a:bodyPr/>
          <a:lstStyle/>
          <a:p>
            <a:fld id="{34B7E4EF-A1BD-40F4-AB7B-04F084DD991D}" type="slidenum">
              <a:rPr lang="en-US" smtClean="0"/>
              <a:t>19</a:t>
            </a:fld>
            <a:endParaRPr lang="en-US" dirty="0"/>
          </a:p>
        </p:txBody>
      </p:sp>
    </p:spTree>
    <p:extLst>
      <p:ext uri="{BB962C8B-B14F-4D97-AF65-F5344CB8AC3E}">
        <p14:creationId xmlns:p14="http://schemas.microsoft.com/office/powerpoint/2010/main" val="427526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B7E4EF-A1BD-40F4-AB7B-04F084DD991D}" type="slidenum">
              <a:rPr lang="en-US" smtClean="0"/>
              <a:t>2</a:t>
            </a:fld>
            <a:endParaRPr lang="en-US" dirty="0"/>
          </a:p>
        </p:txBody>
      </p:sp>
      <p:sp>
        <p:nvSpPr>
          <p:cNvPr id="3" name="Rectangle 2"/>
          <p:cNvSpPr/>
          <p:nvPr/>
        </p:nvSpPr>
        <p:spPr>
          <a:xfrm>
            <a:off x="409903" y="219724"/>
            <a:ext cx="8864099" cy="5039328"/>
          </a:xfrm>
          <a:prstGeom prst="rect">
            <a:avLst/>
          </a:prstGeom>
        </p:spPr>
        <p:txBody>
          <a:bodyPr wrap="square">
            <a:spAutoFit/>
          </a:bodyPr>
          <a:lstStyle/>
          <a:p>
            <a:pPr algn="ctr">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John </a:t>
            </a:r>
            <a:r>
              <a:rPr lang="en-US" dirty="0" err="1">
                <a:latin typeface="Times New Roman" panose="02020603050405020304" pitchFamily="18" charset="0"/>
                <a:ea typeface="Calibri" panose="020F0502020204030204" pitchFamily="34" charset="0"/>
                <a:cs typeface="Times New Roman" panose="02020603050405020304" pitchFamily="18" charset="0"/>
              </a:rPr>
              <a:t>Dornheim</a:t>
            </a:r>
            <a:r>
              <a:rPr lang="en-US"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John </a:t>
            </a:r>
            <a:r>
              <a:rPr lang="en-US" dirty="0" err="1">
                <a:latin typeface="Times New Roman" panose="02020603050405020304" pitchFamily="18" charset="0"/>
                <a:ea typeface="Calibri" panose="020F0502020204030204" pitchFamily="34" charset="0"/>
                <a:cs typeface="Times New Roman" panose="02020603050405020304" pitchFamily="18" charset="0"/>
              </a:rPr>
              <a:t>Dornheim</a:t>
            </a:r>
            <a:r>
              <a:rPr lang="en-US" dirty="0">
                <a:latin typeface="Times New Roman" panose="02020603050405020304" pitchFamily="18" charset="0"/>
                <a:ea typeface="Calibri" panose="020F0502020204030204" pitchFamily="34" charset="0"/>
                <a:cs typeface="Times New Roman" panose="02020603050405020304" pitchFamily="18" charset="0"/>
              </a:rPr>
              <a:t> is a graduate of SMU, and a long-time mental health advocate who has been a NAMI (National Alliance on Mental Illness) member since 1999.  He first learned of NAMI while working at Medical City Green Oaks Psychiatric Hospital (1996-2012).  John is the Chair of the Dallas County Ryan White Planning Council, appointed by Dallas County Judge Clay Jenkins.  He currently serves as the NAMI Tarrant County walk manager, while teaching Mental Health First Aid throughout the community.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Former Board President, NAMI Texas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Former Board President, NAMI Dallas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Former Board President, Dallas County Adult Protective Services Community Board</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Former Board President, Texas Substance Abuse Prevention Coalition</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Former Board President, Galaxy Counseling Center</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Former Conference Committee Chair, Collin County Council on Family Violence</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Former Board member, New Conservatory of Dallas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Former member, Garland ISD Light Council Advisory Board</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4165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D306-86D9-4C55-86BF-FCAE1380D2A0}"/>
              </a:ext>
            </a:extLst>
          </p:cNvPr>
          <p:cNvSpPr>
            <a:spLocks noGrp="1"/>
          </p:cNvSpPr>
          <p:nvPr>
            <p:ph type="title"/>
          </p:nvPr>
        </p:nvSpPr>
        <p:spPr/>
        <p:txBody>
          <a:bodyPr>
            <a:normAutofit/>
          </a:bodyPr>
          <a:lstStyle/>
          <a:p>
            <a:pPr algn="ctr"/>
            <a:r>
              <a:rPr lang="en-US" sz="4000" b="1" dirty="0">
                <a:solidFill>
                  <a:schemeClr val="accent5">
                    <a:lumMod val="60000"/>
                    <a:lumOff val="40000"/>
                  </a:schemeClr>
                </a:solidFill>
                <a:latin typeface="Aharoni"/>
              </a:rPr>
              <a:t>EXECUTIVE</a:t>
            </a:r>
            <a:r>
              <a:rPr lang="en-US" sz="4000" b="1" dirty="0">
                <a:latin typeface="Aharoni"/>
              </a:rPr>
              <a:t> COMMITTEE</a:t>
            </a:r>
          </a:p>
        </p:txBody>
      </p:sp>
      <p:sp>
        <p:nvSpPr>
          <p:cNvPr id="3" name="Content Placeholder 2">
            <a:extLst>
              <a:ext uri="{FF2B5EF4-FFF2-40B4-BE49-F238E27FC236}">
                <a16:creationId xmlns:a16="http://schemas.microsoft.com/office/drawing/2014/main" id="{F71A050D-446D-4E0D-BE1A-0FBB7C4E3E8E}"/>
              </a:ext>
            </a:extLst>
          </p:cNvPr>
          <p:cNvSpPr>
            <a:spLocks noGrp="1"/>
          </p:cNvSpPr>
          <p:nvPr>
            <p:ph idx="1"/>
          </p:nvPr>
        </p:nvSpPr>
        <p:spPr/>
        <p:txBody>
          <a:bodyPr/>
          <a:lstStyle/>
          <a:p>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We have an orientation process for new members. </a:t>
            </a:r>
          </a:p>
          <a:p>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In this, the new member receives information on our meeting structure,</a:t>
            </a:r>
          </a:p>
          <a:p>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 Roberts Rules of Order</a:t>
            </a:r>
          </a:p>
          <a:p>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the Texas Open Meetings Act</a:t>
            </a:r>
          </a:p>
          <a:p>
            <a:r>
              <a:rPr lang="en-US" sz="2400" dirty="0">
                <a:solidFill>
                  <a:srgbClr val="333333"/>
                </a:solidFill>
                <a:effectLst/>
                <a:latin typeface="Source Sans Pro" panose="020B0503030403020204" pitchFamily="34" charset="0"/>
                <a:ea typeface="Times New Roman" panose="02020603050405020304" pitchFamily="18" charset="0"/>
                <a:cs typeface="Times New Roman" panose="02020603050405020304" pitchFamily="18" charset="0"/>
              </a:rPr>
              <a:t>the Ryan White Care Act legislation.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Rectangle 4">
            <a:extLst>
              <a:ext uri="{FF2B5EF4-FFF2-40B4-BE49-F238E27FC236}">
                <a16:creationId xmlns:a16="http://schemas.microsoft.com/office/drawing/2014/main" id="{F5995BF5-2E46-415C-B10F-15685DD28FE7}"/>
              </a:ext>
            </a:extLst>
          </p:cNvPr>
          <p:cNvSpPr/>
          <p:nvPr/>
        </p:nvSpPr>
        <p:spPr>
          <a:xfrm>
            <a:off x="5943600" y="3429000"/>
            <a:ext cx="2853559" cy="1669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Flamingo, Birds, Plumage, Sea, Water">
            <a:extLst>
              <a:ext uri="{FF2B5EF4-FFF2-40B4-BE49-F238E27FC236}">
                <a16:creationId xmlns:a16="http://schemas.microsoft.com/office/drawing/2014/main" id="{3D8E13B5-BB2D-4E9E-AC0A-231B71F827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943601" y="3103806"/>
            <a:ext cx="2853558" cy="1994338"/>
          </a:xfrm>
          <a:prstGeom prst="rect">
            <a:avLst/>
          </a:prstGeom>
          <a:noFill/>
          <a:ln>
            <a:noFill/>
          </a:ln>
        </p:spPr>
      </p:pic>
      <p:sp>
        <p:nvSpPr>
          <p:cNvPr id="4" name="Slide Number Placeholder 3"/>
          <p:cNvSpPr>
            <a:spLocks noGrp="1"/>
          </p:cNvSpPr>
          <p:nvPr>
            <p:ph type="sldNum" sz="quarter" idx="12"/>
          </p:nvPr>
        </p:nvSpPr>
        <p:spPr/>
        <p:txBody>
          <a:bodyPr/>
          <a:lstStyle/>
          <a:p>
            <a:fld id="{34B7E4EF-A1BD-40F4-AB7B-04F084DD991D}" type="slidenum">
              <a:rPr lang="en-US" smtClean="0"/>
              <a:t>20</a:t>
            </a:fld>
            <a:endParaRPr lang="en-US" dirty="0"/>
          </a:p>
        </p:txBody>
      </p:sp>
    </p:spTree>
    <p:extLst>
      <p:ext uri="{BB962C8B-B14F-4D97-AF65-F5344CB8AC3E}">
        <p14:creationId xmlns:p14="http://schemas.microsoft.com/office/powerpoint/2010/main" val="104349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6935" y="3272590"/>
            <a:ext cx="8596668" cy="1320800"/>
          </a:xfrm>
        </p:spPr>
        <p:txBody>
          <a:bodyPr>
            <a:normAutofit/>
          </a:bodyPr>
          <a:lstStyle/>
          <a:p>
            <a:pPr algn="ctr"/>
            <a:r>
              <a:rPr lang="en-US" sz="4000" b="1" dirty="0">
                <a:effectLst>
                  <a:outerShdw blurRad="38100" dist="38100" dir="2700000" algn="tl">
                    <a:srgbClr val="000000">
                      <a:alpha val="43137"/>
                    </a:srgbClr>
                  </a:outerShdw>
                </a:effectLst>
                <a:latin typeface="+mn-lt"/>
              </a:rPr>
              <a:t>Ryan White Leadership</a:t>
            </a:r>
            <a:br>
              <a:rPr lang="en-US" sz="4000" b="1" dirty="0">
                <a:effectLst>
                  <a:outerShdw blurRad="38100" dist="38100" dir="2700000" algn="tl">
                    <a:srgbClr val="000000">
                      <a:alpha val="43137"/>
                    </a:srgbClr>
                  </a:outerShdw>
                </a:effectLst>
                <a:latin typeface="+mn-lt"/>
              </a:rPr>
            </a:br>
            <a:r>
              <a:rPr lang="en-US" sz="4000" b="1" dirty="0">
                <a:effectLst>
                  <a:outerShdw blurRad="38100" dist="38100" dir="2700000" algn="tl">
                    <a:srgbClr val="000000">
                      <a:alpha val="43137"/>
                    </a:srgbClr>
                  </a:outerShdw>
                </a:effectLst>
                <a:latin typeface="+mn-lt"/>
              </a:rPr>
              <a:t>Dallas County</a:t>
            </a:r>
          </a:p>
        </p:txBody>
      </p:sp>
      <p:sp>
        <p:nvSpPr>
          <p:cNvPr id="4" name="Slide Number Placeholder 3"/>
          <p:cNvSpPr>
            <a:spLocks noGrp="1"/>
          </p:cNvSpPr>
          <p:nvPr>
            <p:ph type="sldNum" sz="quarter" idx="12"/>
          </p:nvPr>
        </p:nvSpPr>
        <p:spPr/>
        <p:txBody>
          <a:bodyPr/>
          <a:lstStyle/>
          <a:p>
            <a:fld id="{34B7E4EF-A1BD-40F4-AB7B-04F084DD991D}" type="slidenum">
              <a:rPr lang="en-US" smtClean="0"/>
              <a:t>21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552" y="751165"/>
            <a:ext cx="7059780" cy="1761897"/>
          </a:xfrm>
          <a:prstGeom prst="rect">
            <a:avLst/>
          </a:prstGeom>
        </p:spPr>
      </p:pic>
    </p:spTree>
    <p:extLst>
      <p:ext uri="{BB962C8B-B14F-4D97-AF65-F5344CB8AC3E}">
        <p14:creationId xmlns:p14="http://schemas.microsoft.com/office/powerpoint/2010/main" val="3370960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a:extLst>
              <a:ext uri="{28A0092B-C50C-407E-A947-70E740481C1C}">
                <a14:useLocalDpi xmlns:a14="http://schemas.microsoft.com/office/drawing/2010/main" val="0"/>
              </a:ext>
            </a:extLst>
          </a:blip>
          <a:srcRect l="86798" t="17184" r="7326" b="65630"/>
          <a:stretch>
            <a:fillRect/>
          </a:stretch>
        </p:blipFill>
        <p:spPr bwMode="auto">
          <a:xfrm>
            <a:off x="491490" y="5615884"/>
            <a:ext cx="1144588"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1" name="Rectangle 1"/>
          <p:cNvSpPr>
            <a:spLocks noChangeArrowheads="1"/>
          </p:cNvSpPr>
          <p:nvPr/>
        </p:nvSpPr>
        <p:spPr bwMode="auto">
          <a:xfrm>
            <a:off x="1978978" y="4158964"/>
            <a:ext cx="721154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accent1"/>
              </a:buClr>
              <a:buFont typeface="Arial" panose="020B0604020202020204" pitchFamily="34" charset="0"/>
              <a:buChar char="•"/>
              <a:defRPr sz="2400">
                <a:solidFill>
                  <a:schemeClr val="tx2"/>
                </a:solidFill>
                <a:latin typeface="Times New Roman" panose="02020603050405020304" pitchFamily="18" charset="0"/>
              </a:defRPr>
            </a:lvl1pPr>
            <a:lvl2pPr marL="742950" indent="-285750" eaLnBrk="0" hangingPunct="0">
              <a:spcBef>
                <a:spcPct val="20000"/>
              </a:spcBef>
              <a:buClr>
                <a:schemeClr val="accent1"/>
              </a:buClr>
              <a:buFont typeface="Arial" panose="020B0604020202020204" pitchFamily="34" charset="0"/>
              <a:buChar char="•"/>
              <a:defRPr sz="2200">
                <a:solidFill>
                  <a:schemeClr val="tx2"/>
                </a:solidFill>
                <a:latin typeface="Times New Roman" panose="02020603050405020304" pitchFamily="18" charset="0"/>
              </a:defRPr>
            </a:lvl2pPr>
            <a:lvl3pPr marL="1143000" indent="-228600" eaLnBrk="0" hangingPunct="0">
              <a:spcBef>
                <a:spcPct val="20000"/>
              </a:spcBef>
              <a:buClr>
                <a:schemeClr val="accent1"/>
              </a:buClr>
              <a:buFont typeface="Arial" panose="020B0604020202020204" pitchFamily="34" charset="0"/>
              <a:buChar char="•"/>
              <a:defRPr sz="2000">
                <a:solidFill>
                  <a:schemeClr val="tx2"/>
                </a:solidFill>
                <a:latin typeface="Times New Roman" panose="02020603050405020304" pitchFamily="18" charset="0"/>
              </a:defRPr>
            </a:lvl3pPr>
            <a:lvl4pPr marL="1600200" indent="-228600" eaLnBrk="0" hangingPunct="0">
              <a:spcBef>
                <a:spcPct val="20000"/>
              </a:spcBef>
              <a:buClr>
                <a:schemeClr val="accent1"/>
              </a:buClr>
              <a:buFont typeface="Arial" panose="020B0604020202020204" pitchFamily="34" charset="0"/>
              <a:buChar char="•"/>
              <a:defRPr>
                <a:solidFill>
                  <a:schemeClr val="tx2"/>
                </a:solidFill>
                <a:latin typeface="Times New Roman" panose="02020603050405020304" pitchFamily="18" charset="0"/>
              </a:defRPr>
            </a:lvl4pPr>
            <a:lvl5pPr marL="2057400" indent="-228600" eaLnBrk="0" hangingPunct="0">
              <a:spcBef>
                <a:spcPct val="20000"/>
              </a:spcBef>
              <a:buClr>
                <a:schemeClr val="accent1"/>
              </a:buClr>
              <a:buFont typeface="Arial" panose="020B0604020202020204" pitchFamily="34" charset="0"/>
              <a:buChar char="•"/>
              <a:defRPr>
                <a:solidFill>
                  <a:schemeClr val="tx2"/>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Times New Roman" panose="02020603050405020304" pitchFamily="18" charset="0"/>
              </a:defRPr>
            </a:lvl9pPr>
          </a:lstStyle>
          <a:p>
            <a:pPr algn="ctr" eaLnBrk="1" hangingPunct="1">
              <a:spcBef>
                <a:spcPct val="0"/>
              </a:spcBef>
              <a:buClrTx/>
              <a:buFont typeface="Arial" panose="020B0604020202020204" pitchFamily="34" charset="0"/>
              <a:buNone/>
            </a:pPr>
            <a:r>
              <a:rPr lang="en-US" altLang="en-US" sz="3200" b="1" dirty="0">
                <a:solidFill>
                  <a:schemeClr val="accent1"/>
                </a:solidFill>
                <a:effectLst>
                  <a:outerShdw blurRad="38100" dist="38100" dir="2700000" algn="tl">
                    <a:srgbClr val="000000">
                      <a:alpha val="43137"/>
                    </a:srgbClr>
                  </a:outerShdw>
                </a:effectLst>
                <a:latin typeface="+mn-lt"/>
              </a:rPr>
              <a:t>Sonya M. Hughes, MPH, CPH</a:t>
            </a:r>
          </a:p>
          <a:p>
            <a:pPr algn="ctr" eaLnBrk="1" hangingPunct="1">
              <a:spcBef>
                <a:spcPct val="0"/>
              </a:spcBef>
              <a:buClrTx/>
              <a:buFont typeface="Arial" panose="020B0604020202020204" pitchFamily="34" charset="0"/>
              <a:buNone/>
            </a:pPr>
            <a:r>
              <a:rPr lang="en-US" altLang="en-US" sz="3200" b="1" dirty="0">
                <a:solidFill>
                  <a:schemeClr val="accent1"/>
                </a:solidFill>
                <a:effectLst>
                  <a:outerShdw blurRad="38100" dist="38100" dir="2700000" algn="tl">
                    <a:srgbClr val="000000">
                      <a:alpha val="43137"/>
                    </a:srgbClr>
                  </a:outerShdw>
                </a:effectLst>
                <a:latin typeface="+mn-lt"/>
              </a:rPr>
              <a:t>Assistant Director</a:t>
            </a:r>
          </a:p>
          <a:p>
            <a:pPr algn="ctr" eaLnBrk="1" hangingPunct="1">
              <a:spcBef>
                <a:spcPct val="0"/>
              </a:spcBef>
              <a:buClrTx/>
              <a:buFont typeface="Arial" panose="020B0604020202020204" pitchFamily="34" charset="0"/>
              <a:buNone/>
            </a:pPr>
            <a:r>
              <a:rPr lang="en-US" altLang="en-US" sz="3200" b="1" dirty="0">
                <a:solidFill>
                  <a:schemeClr val="accent1"/>
                </a:solidFill>
                <a:effectLst>
                  <a:outerShdw blurRad="38100" dist="38100" dir="2700000" algn="tl">
                    <a:srgbClr val="000000">
                      <a:alpha val="43137"/>
                    </a:srgbClr>
                  </a:outerShdw>
                </a:effectLst>
                <a:latin typeface="+mn-lt"/>
              </a:rPr>
              <a:t> Ryan White Grants Compliance</a:t>
            </a:r>
          </a:p>
        </p:txBody>
      </p:sp>
      <p:sp>
        <p:nvSpPr>
          <p:cNvPr id="7" name="Slide Number Placeholder 6"/>
          <p:cNvSpPr>
            <a:spLocks noGrp="1"/>
          </p:cNvSpPr>
          <p:nvPr>
            <p:ph type="sldNum" sz="quarter" idx="12"/>
          </p:nvPr>
        </p:nvSpPr>
        <p:spPr/>
        <p:txBody>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57A859E7-3734-4D2F-99DE-1481F9EE831C}" type="slidenum">
              <a:rPr lang="en-US" altLang="en-US" b="1">
                <a:solidFill>
                  <a:schemeClr val="accent1">
                    <a:lumMod val="60000"/>
                    <a:lumOff val="40000"/>
                  </a:schemeClr>
                </a:solidFill>
                <a:latin typeface="Arial" panose="020B0604020202020204" pitchFamily="34" charset="0"/>
              </a:rPr>
              <a:pPr/>
              <a:t>22</a:t>
            </a:fld>
            <a:endParaRPr lang="en-US" altLang="en-US" b="1" dirty="0">
              <a:solidFill>
                <a:schemeClr val="accent1">
                  <a:lumMod val="60000"/>
                  <a:lumOff val="40000"/>
                </a:schemeClr>
              </a:solidFill>
              <a:latin typeface="Arial" panose="020B0604020202020204" pitchFamily="34" charset="0"/>
            </a:endParaRPr>
          </a:p>
        </p:txBody>
      </p:sp>
      <p:pic>
        <p:nvPicPr>
          <p:cNvPr id="2050" name="Picture 2" descr="Thank you&quot; in multiple languages | Thank you notes, Words, Word cloud"/>
          <p:cNvPicPr>
            <a:picLocks noChangeAspect="1" noChangeArrowheads="1"/>
          </p:cNvPicPr>
          <p:nvPr/>
        </p:nvPicPr>
        <p:blipFill rotWithShape="1">
          <a:blip r:embed="rId4">
            <a:extLst>
              <a:ext uri="{28A0092B-C50C-407E-A947-70E740481C1C}">
                <a14:useLocalDpi xmlns:a14="http://schemas.microsoft.com/office/drawing/2010/main" val="0"/>
              </a:ext>
            </a:extLst>
          </a:blip>
          <a:srcRect t="7921" b="3853"/>
          <a:stretch/>
        </p:blipFill>
        <p:spPr bwMode="auto">
          <a:xfrm>
            <a:off x="2569929" y="962763"/>
            <a:ext cx="6128301" cy="303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679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28800" y="479427"/>
            <a:ext cx="6781800" cy="1143000"/>
          </a:xfrm>
        </p:spPr>
        <p:txBody>
          <a:bodyPr/>
          <a:lstStyle/>
          <a:p>
            <a:pPr algn="ctr">
              <a:defRPr/>
            </a:pPr>
            <a:r>
              <a:rPr lang="en-US" altLang="en-US" sz="4400" b="1" dirty="0">
                <a:effectLst>
                  <a:outerShdw blurRad="38100" dist="38100" dir="2700000" algn="tl">
                    <a:srgbClr val="000000">
                      <a:alpha val="43137"/>
                    </a:srgbClr>
                  </a:outerShdw>
                </a:effectLst>
                <a:ea typeface="Tahoma" panose="020B0604030504040204" pitchFamily="34" charset="0"/>
                <a:cs typeface="Tahoma" panose="020B0604030504040204" pitchFamily="34" charset="0"/>
              </a:rPr>
              <a:t>Purpose</a:t>
            </a:r>
          </a:p>
        </p:txBody>
      </p:sp>
      <p:sp>
        <p:nvSpPr>
          <p:cNvPr id="10243" name="Content Placeholder 2"/>
          <p:cNvSpPr>
            <a:spLocks noGrp="1"/>
          </p:cNvSpPr>
          <p:nvPr>
            <p:ph idx="1"/>
          </p:nvPr>
        </p:nvSpPr>
        <p:spPr>
          <a:xfrm>
            <a:off x="899160" y="1503364"/>
            <a:ext cx="8656320" cy="3886200"/>
          </a:xfrm>
        </p:spPr>
        <p:txBody>
          <a:bodyPr>
            <a:normAutofit/>
          </a:bodyPr>
          <a:lstStyle/>
          <a:p>
            <a:pPr marL="0" indent="0">
              <a:buSzPct val="131000"/>
              <a:buNone/>
            </a:pPr>
            <a:r>
              <a:rPr lang="en-US" altLang="en-US" sz="2300" dirty="0">
                <a:latin typeface="Aharoni"/>
                <a:ea typeface="Tahoma" panose="020B0604030504040204" pitchFamily="34" charset="0"/>
                <a:cs typeface="Arial" panose="020B0604020202020204" pitchFamily="34" charset="0"/>
              </a:rPr>
              <a:t>In response to the HIV epidemic, Congress enacted the Ryan White Comprehensive AIDS Resources Emergency (CARE) Act in 1990 to improve the quality and availability of care for low income, uninsured, and underinsured individuals and families affected by HIV.</a:t>
            </a:r>
          </a:p>
          <a:p>
            <a:pPr>
              <a:buSzPct val="131000"/>
            </a:pPr>
            <a:endParaRPr lang="en-US" altLang="en-US" sz="2300" dirty="0">
              <a:latin typeface="Aharoni"/>
              <a:ea typeface="Tahoma" panose="020B0604030504040204" pitchFamily="34" charset="0"/>
              <a:cs typeface="Arial" panose="020B0604020202020204" pitchFamily="34" charset="0"/>
            </a:endParaRPr>
          </a:p>
          <a:p>
            <a:pPr>
              <a:buSzPct val="131000"/>
            </a:pPr>
            <a:endParaRPr lang="en-US" altLang="en-US" sz="2300" dirty="0">
              <a:latin typeface="Aharoni"/>
              <a:ea typeface="Tahoma" panose="020B0604030504040204" pitchFamily="34" charset="0"/>
              <a:cs typeface="Arial" panose="020B0604020202020204" pitchFamily="34" charset="0"/>
            </a:endParaRP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4720" y="3775711"/>
            <a:ext cx="4088099" cy="1493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4"/>
          <p:cNvPicPr>
            <a:picLocks noChangeAspect="1" noChangeArrowheads="1"/>
          </p:cNvPicPr>
          <p:nvPr/>
        </p:nvPicPr>
        <p:blipFill>
          <a:blip r:embed="rId4">
            <a:extLst>
              <a:ext uri="{28A0092B-C50C-407E-A947-70E740481C1C}">
                <a14:useLocalDpi xmlns:a14="http://schemas.microsoft.com/office/drawing/2010/main" val="0"/>
              </a:ext>
            </a:extLst>
          </a:blip>
          <a:srcRect l="86798" t="17184" r="7326" b="65630"/>
          <a:stretch>
            <a:fillRect/>
          </a:stretch>
        </p:blipFill>
        <p:spPr bwMode="auto">
          <a:xfrm>
            <a:off x="445770" y="5609432"/>
            <a:ext cx="1144588"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46" name="TextBox 1"/>
          <p:cNvSpPr txBox="1">
            <a:spLocks noChangeArrowheads="1"/>
          </p:cNvSpPr>
          <p:nvPr/>
        </p:nvSpPr>
        <p:spPr bwMode="auto">
          <a:xfrm>
            <a:off x="6073140" y="6477000"/>
            <a:ext cx="5715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Arial" panose="020B0604020202020204" pitchFamily="34" charset="0"/>
              <a:buChar char="•"/>
              <a:defRPr sz="2400">
                <a:solidFill>
                  <a:schemeClr val="tx2"/>
                </a:solidFill>
                <a:latin typeface="Times New Roman" panose="02020603050405020304" pitchFamily="18" charset="0"/>
              </a:defRPr>
            </a:lvl1pPr>
            <a:lvl2pPr marL="742950" indent="-285750" eaLnBrk="0" hangingPunct="0">
              <a:spcBef>
                <a:spcPct val="20000"/>
              </a:spcBef>
              <a:buClr>
                <a:schemeClr val="accent1"/>
              </a:buClr>
              <a:buFont typeface="Arial" panose="020B0604020202020204" pitchFamily="34" charset="0"/>
              <a:buChar char="•"/>
              <a:defRPr sz="2200">
                <a:solidFill>
                  <a:schemeClr val="tx2"/>
                </a:solidFill>
                <a:latin typeface="Times New Roman" panose="02020603050405020304" pitchFamily="18" charset="0"/>
              </a:defRPr>
            </a:lvl2pPr>
            <a:lvl3pPr marL="1143000" indent="-228600" eaLnBrk="0" hangingPunct="0">
              <a:spcBef>
                <a:spcPct val="20000"/>
              </a:spcBef>
              <a:buClr>
                <a:schemeClr val="accent1"/>
              </a:buClr>
              <a:buFont typeface="Arial" panose="020B0604020202020204" pitchFamily="34" charset="0"/>
              <a:buChar char="•"/>
              <a:defRPr sz="2000">
                <a:solidFill>
                  <a:schemeClr val="tx2"/>
                </a:solidFill>
                <a:latin typeface="Times New Roman" panose="02020603050405020304" pitchFamily="18" charset="0"/>
              </a:defRPr>
            </a:lvl3pPr>
            <a:lvl4pPr marL="1600200" indent="-228600" eaLnBrk="0" hangingPunct="0">
              <a:spcBef>
                <a:spcPct val="20000"/>
              </a:spcBef>
              <a:buClr>
                <a:schemeClr val="accent1"/>
              </a:buClr>
              <a:buFont typeface="Arial" panose="020B0604020202020204" pitchFamily="34" charset="0"/>
              <a:buChar char="•"/>
              <a:defRPr>
                <a:solidFill>
                  <a:schemeClr val="tx2"/>
                </a:solidFill>
                <a:latin typeface="Times New Roman" panose="02020603050405020304" pitchFamily="18" charset="0"/>
              </a:defRPr>
            </a:lvl4pPr>
            <a:lvl5pPr marL="2057400" indent="-228600" eaLnBrk="0" hangingPunct="0">
              <a:spcBef>
                <a:spcPct val="20000"/>
              </a:spcBef>
              <a:buClr>
                <a:schemeClr val="accent1"/>
              </a:buClr>
              <a:buFont typeface="Arial" panose="020B0604020202020204" pitchFamily="34" charset="0"/>
              <a:buChar char="•"/>
              <a:defRPr>
                <a:solidFill>
                  <a:schemeClr val="tx2"/>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Font typeface="Arial" panose="020B0604020202020204" pitchFamily="34" charset="0"/>
              <a:buChar char="•"/>
              <a:defRPr>
                <a:solidFill>
                  <a:schemeClr val="tx2"/>
                </a:solidFill>
                <a:latin typeface="Times New Roman" panose="02020603050405020304" pitchFamily="18" charset="0"/>
              </a:defRPr>
            </a:lvl9pPr>
          </a:lstStyle>
          <a:p>
            <a:pPr algn="r" eaLnBrk="1" hangingPunct="1">
              <a:spcBef>
                <a:spcPct val="0"/>
              </a:spcBef>
              <a:buClrTx/>
              <a:buFontTx/>
              <a:buNone/>
            </a:pPr>
            <a:r>
              <a:rPr lang="en-US" altLang="en-US" sz="900" dirty="0">
                <a:solidFill>
                  <a:schemeClr val="tx1"/>
                </a:solidFill>
                <a:latin typeface="Tahoma" panose="020B0604030504040204" pitchFamily="34" charset="0"/>
              </a:rPr>
              <a:t>Anthony Peoples, World Press</a:t>
            </a:r>
          </a:p>
        </p:txBody>
      </p:sp>
      <p:sp>
        <p:nvSpPr>
          <p:cNvPr id="6" name="Slide Number Placeholder 5"/>
          <p:cNvSpPr>
            <a:spLocks noGrp="1"/>
          </p:cNvSpPr>
          <p:nvPr>
            <p:ph type="sldNum" sz="quarter" idx="12"/>
          </p:nvPr>
        </p:nvSpPr>
        <p:spPr>
          <a:xfrm>
            <a:off x="8549640" y="5842001"/>
            <a:ext cx="762000" cy="365125"/>
          </a:xfrm>
        </p:spPr>
        <p:txBody>
          <a:bodyPr/>
          <a:lstStyle>
            <a:lvl1pPr eaLnBrk="0" hangingPunct="0">
              <a:defRPr>
                <a:solidFill>
                  <a:schemeClr val="tx1"/>
                </a:solidFill>
                <a:latin typeface="Tahoma" panose="020B0604030504040204" pitchFamily="34" charset="0"/>
                <a:cs typeface="Arial" panose="020B0604020202020204" pitchFamily="34" charset="0"/>
              </a:defRPr>
            </a:lvl1pPr>
            <a:lvl2pPr marL="742950" indent="-285750" eaLnBrk="0" hangingPunct="0">
              <a:defRPr>
                <a:solidFill>
                  <a:schemeClr val="tx1"/>
                </a:solidFill>
                <a:latin typeface="Tahoma" panose="020B0604030504040204" pitchFamily="34" charset="0"/>
                <a:cs typeface="Arial" panose="020B0604020202020204" pitchFamily="34" charset="0"/>
              </a:defRPr>
            </a:lvl2pPr>
            <a:lvl3pPr marL="1143000" indent="-228600" eaLnBrk="0" hangingPunct="0">
              <a:defRPr>
                <a:solidFill>
                  <a:schemeClr val="tx1"/>
                </a:solidFill>
                <a:latin typeface="Tahoma" panose="020B0604030504040204" pitchFamily="34" charset="0"/>
                <a:cs typeface="Arial" panose="020B0604020202020204" pitchFamily="34" charset="0"/>
              </a:defRPr>
            </a:lvl3pPr>
            <a:lvl4pPr marL="1600200" indent="-228600" eaLnBrk="0" hangingPunct="0">
              <a:defRPr>
                <a:solidFill>
                  <a:schemeClr val="tx1"/>
                </a:solidFill>
                <a:latin typeface="Tahoma" panose="020B0604030504040204" pitchFamily="34" charset="0"/>
                <a:cs typeface="Arial" panose="020B0604020202020204" pitchFamily="34" charset="0"/>
              </a:defRPr>
            </a:lvl4pPr>
            <a:lvl5pPr marL="2057400" indent="-228600" eaLnBrk="0" hangingPunct="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10DA36B6-E0C4-470E-B23D-3E7B2C5A4CF8}" type="slidenum">
              <a:rPr lang="en-US" altLang="en-US" b="1">
                <a:solidFill>
                  <a:schemeClr val="accent1"/>
                </a:solidFill>
                <a:latin typeface="+mn-lt"/>
              </a:rPr>
              <a:pPr/>
              <a:t>23</a:t>
            </a:fld>
            <a:endParaRPr lang="en-US" altLang="en-US" b="1" dirty="0">
              <a:solidFill>
                <a:schemeClr val="accent1"/>
              </a:solidFill>
              <a:latin typeface="+mn-lt"/>
            </a:endParaRPr>
          </a:p>
        </p:txBody>
      </p:sp>
    </p:spTree>
    <p:extLst>
      <p:ext uri="{BB962C8B-B14F-4D97-AF65-F5344CB8AC3E}">
        <p14:creationId xmlns:p14="http://schemas.microsoft.com/office/powerpoint/2010/main" val="2094004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03477-54FF-401D-A338-0A2BC3ACC00D}"/>
              </a:ext>
            </a:extLst>
          </p:cNvPr>
          <p:cNvSpPr>
            <a:spLocks noGrp="1"/>
          </p:cNvSpPr>
          <p:nvPr>
            <p:ph type="title"/>
          </p:nvPr>
        </p:nvSpPr>
        <p:spPr>
          <a:xfrm>
            <a:off x="-137160" y="350827"/>
            <a:ext cx="10329756" cy="1320800"/>
          </a:xfrm>
        </p:spPr>
        <p:txBody>
          <a:bodyPr>
            <a:noAutofit/>
          </a:bodyPr>
          <a:lstStyle/>
          <a:p>
            <a:pPr algn="ctr"/>
            <a:r>
              <a:rPr lang="en-US" altLang="en-US" sz="3650" b="1" dirty="0">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Ryan White Grants Management Division  Organizational Structure</a:t>
            </a:r>
            <a:endParaRPr lang="en-US" sz="3650" dirty="0">
              <a:effectLst>
                <a:outerShdw blurRad="38100" dist="38100" dir="2700000" algn="tl">
                  <a:srgbClr val="000000">
                    <a:alpha val="43137"/>
                  </a:srgbClr>
                </a:outerShdw>
              </a:effectLst>
              <a:latin typeface="+mn-lt"/>
            </a:endParaRPr>
          </a:p>
        </p:txBody>
      </p:sp>
      <p:sp>
        <p:nvSpPr>
          <p:cNvPr id="5" name="Slide Number Placeholder 4"/>
          <p:cNvSpPr>
            <a:spLocks noGrp="1"/>
          </p:cNvSpPr>
          <p:nvPr>
            <p:ph type="sldNum" sz="quarter" idx="12"/>
          </p:nvPr>
        </p:nvSpPr>
        <p:spPr/>
        <p:txBody>
          <a:bodyPr/>
          <a:lstStyle/>
          <a:p>
            <a:fld id="{34B7E4EF-A1BD-40F4-AB7B-04F084DD991D}" type="slidenum">
              <a:rPr lang="en-US" smtClean="0">
                <a:latin typeface="Aharoni"/>
              </a:rPr>
              <a:t>24</a:t>
            </a:fld>
            <a:endParaRPr lang="en-US" dirty="0">
              <a:latin typeface="Aharoni"/>
            </a:endParaRP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l="86798" t="17184" r="7326" b="65630"/>
          <a:stretch>
            <a:fillRect/>
          </a:stretch>
        </p:blipFill>
        <p:spPr bwMode="auto">
          <a:xfrm>
            <a:off x="502498" y="5728624"/>
            <a:ext cx="1144588"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 name="Rounded Rectangle 109"/>
          <p:cNvSpPr/>
          <p:nvPr/>
        </p:nvSpPr>
        <p:spPr>
          <a:xfrm>
            <a:off x="4165512" y="2070735"/>
            <a:ext cx="2560320" cy="617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Administrative</a:t>
            </a:r>
          </a:p>
        </p:txBody>
      </p:sp>
      <p:sp>
        <p:nvSpPr>
          <p:cNvPr id="111" name="Rounded Rectangle 110"/>
          <p:cNvSpPr/>
          <p:nvPr/>
        </p:nvSpPr>
        <p:spPr>
          <a:xfrm>
            <a:off x="4211528" y="3616669"/>
            <a:ext cx="2560320" cy="617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Program</a:t>
            </a:r>
          </a:p>
        </p:txBody>
      </p:sp>
      <p:sp>
        <p:nvSpPr>
          <p:cNvPr id="112" name="Rounded Rectangle 111"/>
          <p:cNvSpPr/>
          <p:nvPr/>
        </p:nvSpPr>
        <p:spPr>
          <a:xfrm>
            <a:off x="2548890" y="4756402"/>
            <a:ext cx="2560320" cy="61722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Fiscal</a:t>
            </a:r>
          </a:p>
        </p:txBody>
      </p:sp>
      <p:sp>
        <p:nvSpPr>
          <p:cNvPr id="113" name="Rounded Rectangle 112"/>
          <p:cNvSpPr/>
          <p:nvPr/>
        </p:nvSpPr>
        <p:spPr>
          <a:xfrm>
            <a:off x="451483" y="3639529"/>
            <a:ext cx="2560320" cy="617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Clinical Quality Management</a:t>
            </a:r>
          </a:p>
        </p:txBody>
      </p:sp>
      <p:sp>
        <p:nvSpPr>
          <p:cNvPr id="114" name="Rounded Rectangle 113"/>
          <p:cNvSpPr/>
          <p:nvPr/>
        </p:nvSpPr>
        <p:spPr>
          <a:xfrm>
            <a:off x="7971573" y="3622874"/>
            <a:ext cx="2560320" cy="617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HOPWA</a:t>
            </a:r>
          </a:p>
        </p:txBody>
      </p:sp>
      <p:sp>
        <p:nvSpPr>
          <p:cNvPr id="115" name="Rounded Rectangle 114"/>
          <p:cNvSpPr/>
          <p:nvPr/>
        </p:nvSpPr>
        <p:spPr>
          <a:xfrm>
            <a:off x="6210300" y="4727827"/>
            <a:ext cx="2560320" cy="617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a:t>
            </a:r>
          </a:p>
        </p:txBody>
      </p:sp>
      <p:cxnSp>
        <p:nvCxnSpPr>
          <p:cNvPr id="123" name="Straight Connector 122"/>
          <p:cNvCxnSpPr/>
          <p:nvPr/>
        </p:nvCxnSpPr>
        <p:spPr>
          <a:xfrm>
            <a:off x="9274002" y="3095677"/>
            <a:ext cx="0" cy="49627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617343" y="3104223"/>
            <a:ext cx="0" cy="496279"/>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5489781" y="2687955"/>
            <a:ext cx="1907" cy="91254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617343" y="3104223"/>
            <a:ext cx="765665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3801952" y="3095677"/>
            <a:ext cx="27098" cy="1634981"/>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7463362" y="3097582"/>
            <a:ext cx="27098" cy="1634981"/>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833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86798" t="17184" r="7326" b="65630"/>
          <a:stretch>
            <a:fillRect/>
          </a:stretch>
        </p:blipFill>
        <p:spPr bwMode="auto">
          <a:xfrm>
            <a:off x="443364" y="5615884"/>
            <a:ext cx="1144588"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algn="ctr"/>
            <a:r>
              <a:rPr lang="en-US" sz="4000" b="1" dirty="0">
                <a:effectLst>
                  <a:outerShdw blurRad="38100" dist="38100" dir="2700000" algn="tl">
                    <a:srgbClr val="000000">
                      <a:alpha val="43137"/>
                    </a:srgbClr>
                  </a:outerShdw>
                </a:effectLst>
                <a:latin typeface="+mn-lt"/>
              </a:rPr>
              <a:t>Ryan White Recipient Responsibilities</a:t>
            </a:r>
          </a:p>
        </p:txBody>
      </p:sp>
      <p:sp>
        <p:nvSpPr>
          <p:cNvPr id="3" name="Content Placeholder 2"/>
          <p:cNvSpPr>
            <a:spLocks noGrp="1"/>
          </p:cNvSpPr>
          <p:nvPr>
            <p:ph idx="1"/>
          </p:nvPr>
        </p:nvSpPr>
        <p:spPr>
          <a:xfrm>
            <a:off x="1415268" y="2240799"/>
            <a:ext cx="8723340" cy="4245898"/>
          </a:xfrm>
        </p:spPr>
        <p:txBody>
          <a:bodyPr>
            <a:noAutofit/>
          </a:bodyPr>
          <a:lstStyle/>
          <a:p>
            <a:r>
              <a:rPr lang="en-US" sz="2750" dirty="0">
                <a:latin typeface="Source Sans Pro"/>
                <a:cs typeface="Aharoni" panose="02010803020104030203"/>
              </a:rPr>
              <a:t>Procurement of Services</a:t>
            </a:r>
          </a:p>
          <a:p>
            <a:r>
              <a:rPr lang="en-US" sz="2750" dirty="0">
                <a:latin typeface="Source Sans Pro"/>
                <a:cs typeface="Aharoni" panose="02010803020104030203"/>
              </a:rPr>
              <a:t>Contract Monitoring</a:t>
            </a:r>
          </a:p>
          <a:p>
            <a:r>
              <a:rPr lang="en-US" sz="2750" dirty="0">
                <a:latin typeface="Source Sans Pro"/>
                <a:cs typeface="Aharoni" panose="02010803020104030203"/>
              </a:rPr>
              <a:t>Ensure funds are used to fill gaps and do not pay for care that can be supported with other existing funding</a:t>
            </a:r>
          </a:p>
          <a:p>
            <a:r>
              <a:rPr lang="en-US" sz="2750" dirty="0">
                <a:latin typeface="Source Sans Pro"/>
                <a:cs typeface="Aharoni" panose="02010803020104030203"/>
              </a:rPr>
              <a:t>Ensure services are accessible to eligible clients</a:t>
            </a:r>
          </a:p>
          <a:p>
            <a:r>
              <a:rPr lang="en-US" sz="2750" dirty="0">
                <a:latin typeface="Source Sans Pro"/>
                <a:cs typeface="Aharoni" panose="02010803020104030203"/>
              </a:rPr>
              <a:t>Ensure delivery of services to women, infants, children and youth with HIV</a:t>
            </a:r>
          </a:p>
          <a:p>
            <a:pPr marL="0" indent="0">
              <a:buNone/>
            </a:pPr>
            <a:endParaRPr lang="en-US" sz="2750" dirty="0"/>
          </a:p>
        </p:txBody>
      </p:sp>
      <p:sp>
        <p:nvSpPr>
          <p:cNvPr id="4" name="Slide Number Placeholder 3"/>
          <p:cNvSpPr>
            <a:spLocks noGrp="1"/>
          </p:cNvSpPr>
          <p:nvPr>
            <p:ph type="sldNum" sz="quarter" idx="12"/>
          </p:nvPr>
        </p:nvSpPr>
        <p:spPr/>
        <p:txBody>
          <a:bodyPr/>
          <a:lstStyle/>
          <a:p>
            <a:fld id="{34B7E4EF-A1BD-40F4-AB7B-04F084DD991D}" type="slidenum">
              <a:rPr lang="en-US" smtClean="0"/>
              <a:t>25</a:t>
            </a:fld>
            <a:endParaRPr lang="en-US" dirty="0"/>
          </a:p>
        </p:txBody>
      </p:sp>
    </p:spTree>
    <p:extLst>
      <p:ext uri="{BB962C8B-B14F-4D97-AF65-F5344CB8AC3E}">
        <p14:creationId xmlns:p14="http://schemas.microsoft.com/office/powerpoint/2010/main" val="3342265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effectLst>
                  <a:outerShdw blurRad="38100" dist="38100" dir="2700000" algn="tl">
                    <a:srgbClr val="000000">
                      <a:alpha val="43137"/>
                    </a:srgbClr>
                  </a:outerShdw>
                </a:effectLst>
                <a:latin typeface="+mn-lt"/>
              </a:rPr>
              <a:t>Ryan White Recipient Responsibilities (Cont.)</a:t>
            </a:r>
          </a:p>
        </p:txBody>
      </p:sp>
      <p:sp>
        <p:nvSpPr>
          <p:cNvPr id="3" name="Content Placeholder 2"/>
          <p:cNvSpPr>
            <a:spLocks noGrp="1"/>
          </p:cNvSpPr>
          <p:nvPr>
            <p:ph idx="1"/>
          </p:nvPr>
        </p:nvSpPr>
        <p:spPr>
          <a:xfrm>
            <a:off x="869838" y="2288926"/>
            <a:ext cx="8723340" cy="4245898"/>
          </a:xfrm>
        </p:spPr>
        <p:txBody>
          <a:bodyPr>
            <a:normAutofit/>
          </a:bodyPr>
          <a:lstStyle/>
          <a:p>
            <a:r>
              <a:rPr lang="en-US" sz="2800" dirty="0">
                <a:latin typeface="+mj-lt"/>
                <a:cs typeface="Aharoni" panose="02010803020104030203"/>
              </a:rPr>
              <a:t>Control recipient and provider administrative costs</a:t>
            </a:r>
          </a:p>
          <a:p>
            <a:r>
              <a:rPr lang="en-US" sz="2800" dirty="0">
                <a:latin typeface="+mj-lt"/>
                <a:cs typeface="Aharoni" panose="02010803020104030203"/>
              </a:rPr>
              <a:t>Clinical Quality Management and Evaluation of Performance and Outcomes</a:t>
            </a:r>
          </a:p>
          <a:p>
            <a:r>
              <a:rPr lang="en-US" sz="2800" dirty="0">
                <a:latin typeface="+mj-lt"/>
                <a:cs typeface="Aharoni" panose="02010803020104030203"/>
              </a:rPr>
              <a:t>Meet HRSA/HAB reporting requirements </a:t>
            </a:r>
          </a:p>
          <a:p>
            <a:r>
              <a:rPr lang="en-US" sz="2800" dirty="0">
                <a:latin typeface="+mj-lt"/>
                <a:cs typeface="Aharoni" panose="02010803020104030203"/>
              </a:rPr>
              <a:t>Submit annual RWHAP Part A funding application</a:t>
            </a:r>
          </a:p>
          <a:p>
            <a:pPr marL="0" indent="0">
              <a:buNone/>
            </a:pPr>
            <a:endParaRPr lang="en-US" sz="2800" dirty="0">
              <a:latin typeface="+mj-lt"/>
            </a:endParaRPr>
          </a:p>
        </p:txBody>
      </p:sp>
      <p:sp>
        <p:nvSpPr>
          <p:cNvPr id="4" name="Slide Number Placeholder 3"/>
          <p:cNvSpPr>
            <a:spLocks noGrp="1"/>
          </p:cNvSpPr>
          <p:nvPr>
            <p:ph type="sldNum" sz="quarter" idx="12"/>
          </p:nvPr>
        </p:nvSpPr>
        <p:spPr/>
        <p:txBody>
          <a:bodyPr/>
          <a:lstStyle/>
          <a:p>
            <a:fld id="{34B7E4EF-A1BD-40F4-AB7B-04F084DD991D}" type="slidenum">
              <a:rPr lang="en-US" smtClean="0"/>
              <a:t>26</a:t>
            </a:fld>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86798" t="17184" r="7326" b="65630"/>
          <a:stretch>
            <a:fillRect/>
          </a:stretch>
        </p:blipFill>
        <p:spPr bwMode="auto">
          <a:xfrm>
            <a:off x="491490" y="5615884"/>
            <a:ext cx="1144588"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114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effectLst>
                  <a:outerShdw blurRad="38100" dist="38100" dir="2700000" algn="tl">
                    <a:srgbClr val="000000">
                      <a:alpha val="43137"/>
                    </a:srgbClr>
                  </a:outerShdw>
                </a:effectLst>
                <a:latin typeface="Aharoni"/>
              </a:rPr>
              <a:t>Shared Responsibilities </a:t>
            </a:r>
          </a:p>
        </p:txBody>
      </p:sp>
      <p:sp>
        <p:nvSpPr>
          <p:cNvPr id="3" name="Content Placeholder 2"/>
          <p:cNvSpPr>
            <a:spLocks noGrp="1"/>
          </p:cNvSpPr>
          <p:nvPr>
            <p:ph idx="1"/>
          </p:nvPr>
        </p:nvSpPr>
        <p:spPr>
          <a:xfrm>
            <a:off x="1063784" y="1832756"/>
            <a:ext cx="8596668" cy="3880773"/>
          </a:xfrm>
        </p:spPr>
        <p:txBody>
          <a:bodyPr>
            <a:normAutofit/>
          </a:bodyPr>
          <a:lstStyle/>
          <a:p>
            <a:r>
              <a:rPr lang="en-US" sz="2800" dirty="0"/>
              <a:t>Support PC Operations</a:t>
            </a:r>
          </a:p>
          <a:p>
            <a:r>
              <a:rPr lang="en-US" sz="2800" dirty="0"/>
              <a:t>Needs Assessment</a:t>
            </a:r>
          </a:p>
          <a:p>
            <a:r>
              <a:rPr lang="en-US" sz="2800" dirty="0"/>
              <a:t>Integrated/Comprehensive Planning</a:t>
            </a:r>
          </a:p>
          <a:p>
            <a:r>
              <a:rPr lang="en-US" sz="2800" dirty="0"/>
              <a:t>Service Standard Development </a:t>
            </a:r>
          </a:p>
          <a:p>
            <a:r>
              <a:rPr lang="en-US" sz="2800" dirty="0"/>
              <a:t>Coordination with other Ryan White HIV/AIDS activities and services</a:t>
            </a:r>
          </a:p>
        </p:txBody>
      </p:sp>
      <p:sp>
        <p:nvSpPr>
          <p:cNvPr id="4" name="Slide Number Placeholder 3"/>
          <p:cNvSpPr>
            <a:spLocks noGrp="1"/>
          </p:cNvSpPr>
          <p:nvPr>
            <p:ph type="sldNum" sz="quarter" idx="12"/>
          </p:nvPr>
        </p:nvSpPr>
        <p:spPr/>
        <p:txBody>
          <a:bodyPr/>
          <a:lstStyle/>
          <a:p>
            <a:fld id="{34B7E4EF-A1BD-40F4-AB7B-04F084DD991D}" type="slidenum">
              <a:rPr lang="en-US" smtClean="0"/>
              <a:t>27</a:t>
            </a:fld>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l="86798" t="17184" r="7326" b="65630"/>
          <a:stretch>
            <a:fillRect/>
          </a:stretch>
        </p:blipFill>
        <p:spPr bwMode="auto">
          <a:xfrm>
            <a:off x="491490" y="5615884"/>
            <a:ext cx="1144588"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2606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B7E4EF-A1BD-40F4-AB7B-04F084DD991D}" type="slidenum">
              <a:rPr lang="en-US" smtClean="0"/>
              <a:t>28</a:t>
            </a:fld>
            <a:endParaRPr lang="en-US" dirty="0"/>
          </a:p>
        </p:txBody>
      </p:sp>
      <p:sp>
        <p:nvSpPr>
          <p:cNvPr id="3" name="Rectangle 2"/>
          <p:cNvSpPr/>
          <p:nvPr/>
        </p:nvSpPr>
        <p:spPr>
          <a:xfrm>
            <a:off x="903889" y="279389"/>
            <a:ext cx="8187559" cy="6357894"/>
          </a:xfrm>
          <a:prstGeom prst="rect">
            <a:avLst/>
          </a:prstGeom>
        </p:spPr>
        <p:txBody>
          <a:bodyPr wrap="square">
            <a:spAutoFit/>
          </a:bodyPr>
          <a:lstStyle/>
          <a:p>
            <a:pPr algn="ct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Yolanda Jones, MPA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 Yolanda Jones was born and raised in Dallas, Texas; she currently serves as Vice President and COO of AIDS Services of Dallas. Providing leadership in the area of housing and support services for low income and homeless individuals and families living with or affected by HIV/AIDS.  As a community-builder and social advocate, she recently finished her term as Chair of the Allocations Committee for the Ryan White Planning Council for the City of Dallas, and Co-Chair of Care Coordination Committee. Ms. Jones has empowering individuals, families, and communities affected by HIV/AIDS to create and sustain healthy lives.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While not working with those affected by HIV/AIDS, her passions is freeing and advocating for youth impacted by sex trafficking.  As a result, she serve as a volunteer and mentor for Traffick911, a Texas-based non-profit organization that exist to free American youth from sex trafficking through prevention, identification and empowerment.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With a proven record of accomplishment of federal, state, and regulatory program development and compliance at the leadership level. Yolanda served as Program Director at UT Southwestern Medical Center. Where she was responsible for the Ryan White Part D, which supported women, infants, children, and young adults living with HIV/AIDS, receive barrier free primary medical care and support services.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Times New Roman" panose="02020603050405020304" pitchFamily="18" charset="0"/>
                <a:ea typeface="Calibri" panose="020F0502020204030204" pitchFamily="34" charset="0"/>
                <a:cs typeface="Times New Roman" panose="02020603050405020304" pitchFamily="18" charset="0"/>
              </a:rPr>
              <a:t>Prior to relocating to Dallas in 2013, she served as the Quality Compliance Officer for The Resource Group in Houston, Texas. In this role, she provided oversight and managed the Quality Management (QM) program, performing ongoing   assessments/audits of 53 </a:t>
            </a:r>
            <a:r>
              <a:rPr lang="en-US" sz="1400" dirty="0" err="1">
                <a:latin typeface="Times New Roman" panose="02020603050405020304" pitchFamily="18" charset="0"/>
                <a:ea typeface="Calibri" panose="020F0502020204030204" pitchFamily="34" charset="0"/>
                <a:cs typeface="Times New Roman" panose="02020603050405020304" pitchFamily="18" charset="0"/>
              </a:rPr>
              <a:t>subgrantees</a:t>
            </a:r>
            <a:r>
              <a:rPr lang="en-US" sz="1400" dirty="0">
                <a:latin typeface="Times New Roman" panose="02020603050405020304" pitchFamily="18" charset="0"/>
                <a:ea typeface="Calibri" panose="020F0502020204030204" pitchFamily="34" charset="0"/>
                <a:cs typeface="Times New Roman" panose="02020603050405020304" pitchFamily="18" charset="0"/>
              </a:rPr>
              <a:t>, in Houston and surrounding cities, specifically those funded in Ryan White Part A, B/State Services C, D, F, MAI, and HOPWA. A proud graduate of Texas Southern University, she earned a Bachelor of Arts in Intercultural Communications and a Master of Public Administration with an emphasis in Public Policy at the Barbara Jordan-Mickey Leland School of Public Affairs.  Yolanda is a lifetime member of Texas   Southern University National Alumni Association and immediate past President of the Dallas Alumni Chapter President. Additionally, she recently serve as the Chaplain for Collin County Alumnae Chapter of Delta Sigma Theta Sorority Inc.,</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0245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solidFill>
                  <a:schemeClr val="tx1"/>
                </a:solidFill>
              </a:rPr>
              <a:t>Service Provider Overview</a:t>
            </a:r>
            <a:endParaRPr lang="en-US" sz="4000" dirty="0"/>
          </a:p>
        </p:txBody>
      </p:sp>
      <p:sp>
        <p:nvSpPr>
          <p:cNvPr id="4" name="Text Placeholder 3"/>
          <p:cNvSpPr>
            <a:spLocks noGrp="1"/>
          </p:cNvSpPr>
          <p:nvPr>
            <p:ph type="body" sz="half" idx="2"/>
          </p:nvPr>
        </p:nvSpPr>
        <p:spPr/>
        <p:txBody>
          <a:bodyPr>
            <a:normAutofit/>
          </a:bodyPr>
          <a:lstStyle/>
          <a:p>
            <a:r>
              <a:rPr lang="en-US" sz="2000" dirty="0"/>
              <a:t>Yolanda Jones, MPA - Vice President and COO of AIDS Services of Dallas</a:t>
            </a:r>
          </a:p>
          <a:p>
            <a:endParaRPr lang="en-US" sz="2000" dirty="0"/>
          </a:p>
        </p:txBody>
      </p:sp>
      <p:sp>
        <p:nvSpPr>
          <p:cNvPr id="5" name="Slide Number Placeholder 4"/>
          <p:cNvSpPr>
            <a:spLocks noGrp="1"/>
          </p:cNvSpPr>
          <p:nvPr>
            <p:ph type="sldNum" sz="quarter" idx="12"/>
          </p:nvPr>
        </p:nvSpPr>
        <p:spPr/>
        <p:txBody>
          <a:bodyPr/>
          <a:lstStyle/>
          <a:p>
            <a:fld id="{34B7E4EF-A1BD-40F4-AB7B-04F084DD991D}" type="slidenum">
              <a:rPr lang="en-US" smtClean="0"/>
              <a:t>29</a:t>
            </a:fld>
            <a:endParaRPr lang="en-US" dirty="0"/>
          </a:p>
        </p:txBody>
      </p:sp>
      <p:pic>
        <p:nvPicPr>
          <p:cNvPr id="8" name="Picture Placeholder 7"/>
          <p:cNvPicPr>
            <a:picLocks noGrp="1" noChangeAspect="1"/>
          </p:cNvPicPr>
          <p:nvPr>
            <p:ph type="pic" idx="1"/>
          </p:nvPr>
        </p:nvPicPr>
        <p:blipFill>
          <a:blip r:embed="rId2"/>
          <a:srcRect t="10242" b="10242"/>
          <a:stretch>
            <a:fillRect/>
          </a:stretch>
        </p:blipFill>
        <p:spPr>
          <a:xfrm>
            <a:off x="1" y="0"/>
            <a:ext cx="9274000" cy="4463588"/>
          </a:xfrm>
          <a:prstGeom prst="rect">
            <a:avLst/>
          </a:prstGeom>
        </p:spPr>
      </p:pic>
    </p:spTree>
    <p:extLst>
      <p:ext uri="{BB962C8B-B14F-4D97-AF65-F5344CB8AC3E}">
        <p14:creationId xmlns:p14="http://schemas.microsoft.com/office/powerpoint/2010/main" val="1901227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4CF9C-A989-4C42-BD87-B2FABD2C2FF7}"/>
              </a:ext>
            </a:extLst>
          </p:cNvPr>
          <p:cNvSpPr>
            <a:spLocks noGrp="1"/>
          </p:cNvSpPr>
          <p:nvPr>
            <p:ph type="title"/>
          </p:nvPr>
        </p:nvSpPr>
        <p:spPr>
          <a:xfrm>
            <a:off x="677334" y="688428"/>
            <a:ext cx="8596668" cy="1320800"/>
          </a:xfrm>
        </p:spPr>
        <p:txBody>
          <a:bodyPr>
            <a:normAutofit/>
          </a:bodyPr>
          <a:lstStyle/>
          <a:p>
            <a:pPr algn="ctr"/>
            <a:r>
              <a:rPr lang="en-US" sz="4000" b="1" dirty="0">
                <a:solidFill>
                  <a:schemeClr val="accent4"/>
                </a:solidFill>
                <a:latin typeface="Aharoni" panose="02010803020104030203" pitchFamily="2" charset="-79"/>
                <a:cs typeface="Aharoni" panose="02010803020104030203" pitchFamily="2" charset="-79"/>
              </a:rPr>
              <a:t>ALLOCATIONS COMMITTEE</a:t>
            </a:r>
          </a:p>
        </p:txBody>
      </p:sp>
      <p:sp>
        <p:nvSpPr>
          <p:cNvPr id="3" name="Content Placeholder 2">
            <a:extLst>
              <a:ext uri="{FF2B5EF4-FFF2-40B4-BE49-F238E27FC236}">
                <a16:creationId xmlns:a16="http://schemas.microsoft.com/office/drawing/2014/main" id="{7FE11BD0-348A-4070-A3C1-946B3A90CD6E}"/>
              </a:ext>
            </a:extLst>
          </p:cNvPr>
          <p:cNvSpPr>
            <a:spLocks noGrp="1"/>
          </p:cNvSpPr>
          <p:nvPr>
            <p:ph idx="1"/>
          </p:nvPr>
        </p:nvSpPr>
        <p:spPr/>
        <p:txBody>
          <a:bodyPr>
            <a:normAutofit lnSpcReduction="10000"/>
          </a:bodyPr>
          <a:lstStyle/>
          <a:p>
            <a:pPr marL="0" marR="0" fontAlgn="base">
              <a:spcBef>
                <a:spcPts val="1440"/>
              </a:spcBef>
              <a:spcAft>
                <a:spcPts val="1440"/>
              </a:spcAft>
            </a:pPr>
            <a:r>
              <a:rPr lang="en-US" sz="2000" b="1" dirty="0">
                <a:solidFill>
                  <a:srgbClr val="FF0000"/>
                </a:solidFill>
                <a:effectLst/>
                <a:latin typeface="Source Sans Pro" panose="020B0503030403020204" pitchFamily="34" charset="0"/>
                <a:ea typeface="Times New Roman" panose="02020603050405020304" pitchFamily="18" charset="0"/>
              </a:rPr>
              <a:t>Charge: </a:t>
            </a:r>
            <a:r>
              <a:rPr lang="en-US" sz="2000" dirty="0">
                <a:solidFill>
                  <a:srgbClr val="333333"/>
                </a:solidFill>
                <a:effectLst/>
                <a:latin typeface="Source Sans Pro" panose="020B0503030403020204" pitchFamily="34" charset="0"/>
                <a:ea typeface="Times New Roman" panose="02020603050405020304" pitchFamily="18" charset="0"/>
              </a:rPr>
              <a:t>Develop recommendations for distribution of funds among priority goals using all available information regarding community and agency needs, current funding for HIV services, and trend data; develop recommendations for service category allocations.  Recommendations for service category allocations will include how best to meet each established priority.</a:t>
            </a:r>
            <a:endParaRPr lang="en-US" sz="2000" dirty="0">
              <a:effectLst/>
              <a:latin typeface="Times New Roman" panose="02020603050405020304" pitchFamily="18" charset="0"/>
              <a:ea typeface="Times New Roman" panose="02020603050405020304" pitchFamily="18" charset="0"/>
            </a:endParaRPr>
          </a:p>
          <a:p>
            <a:pPr marL="0" marR="0" fontAlgn="base">
              <a:spcBef>
                <a:spcPts val="1440"/>
              </a:spcBef>
              <a:spcAft>
                <a:spcPts val="1440"/>
              </a:spcAft>
            </a:pPr>
            <a:r>
              <a:rPr lang="en-US" sz="2000" dirty="0">
                <a:solidFill>
                  <a:srgbClr val="333333"/>
                </a:solidFill>
                <a:effectLst/>
                <a:latin typeface="Source Sans Pro" panose="020B0503030403020204" pitchFamily="34" charset="0"/>
                <a:ea typeface="Times New Roman" panose="02020603050405020304" pitchFamily="18" charset="0"/>
              </a:rPr>
              <a:t>The Committee is comprised of infected/affected consumers, non-funded providers, and interested community members.  </a:t>
            </a:r>
            <a:endParaRPr lang="en-US" sz="2000" dirty="0">
              <a:solidFill>
                <a:srgbClr val="333333"/>
              </a:solidFill>
              <a:latin typeface="Source Sans Pro" panose="020B0503030403020204" pitchFamily="34" charset="0"/>
              <a:ea typeface="Times New Roman" panose="02020603050405020304" pitchFamily="18" charset="0"/>
            </a:endParaRPr>
          </a:p>
          <a:p>
            <a:pPr marL="0" marR="0" fontAlgn="base">
              <a:spcBef>
                <a:spcPts val="1440"/>
              </a:spcBef>
              <a:spcAft>
                <a:spcPts val="1440"/>
              </a:spcAft>
            </a:pPr>
            <a:r>
              <a:rPr lang="en-US" sz="2000" dirty="0">
                <a:solidFill>
                  <a:srgbClr val="333333"/>
                </a:solidFill>
                <a:effectLst/>
                <a:latin typeface="Source Sans Pro" panose="020B0503030403020204" pitchFamily="34" charset="0"/>
                <a:ea typeface="Times New Roman" panose="02020603050405020304" pitchFamily="18" charset="0"/>
              </a:rPr>
              <a:t>Committee is responsible for allocating funds based on Needs Assessment data, cost-effectiveness and outcome-effectiveness data, priority rankings, and the availability of other governmental/non-governmental resources.</a:t>
            </a:r>
            <a:endParaRPr lang="en-US" sz="20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3</a:t>
            </a:fld>
            <a:endParaRPr lang="en-US" dirty="0"/>
          </a:p>
        </p:txBody>
      </p:sp>
    </p:spTree>
    <p:extLst>
      <p:ext uri="{BB962C8B-B14F-4D97-AF65-F5344CB8AC3E}">
        <p14:creationId xmlns:p14="http://schemas.microsoft.com/office/powerpoint/2010/main" val="279892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37137" y="2695066"/>
            <a:ext cx="3854450" cy="1277938"/>
          </a:xfrm>
        </p:spPr>
        <p:txBody>
          <a:bodyPr/>
          <a:lstStyle/>
          <a:p>
            <a:r>
              <a:rPr lang="en-US" dirty="0"/>
              <a:t>What Are the Services ? </a:t>
            </a:r>
          </a:p>
        </p:txBody>
      </p:sp>
      <p:sp>
        <p:nvSpPr>
          <p:cNvPr id="5" name="Content Placeholder 4"/>
          <p:cNvSpPr>
            <a:spLocks noGrp="1"/>
          </p:cNvSpPr>
          <p:nvPr>
            <p:ph idx="4294967295"/>
          </p:nvPr>
        </p:nvSpPr>
        <p:spPr>
          <a:xfrm>
            <a:off x="5105728" y="264221"/>
            <a:ext cx="4513262" cy="5527675"/>
          </a:xfrm>
        </p:spPr>
        <p:txBody>
          <a:bodyPr>
            <a:noAutofit/>
          </a:bodyPr>
          <a:lstStyle/>
          <a:p>
            <a:r>
              <a:rPr lang="en-US" sz="1600" b="1" dirty="0">
                <a:solidFill>
                  <a:schemeClr val="accent1"/>
                </a:solidFill>
              </a:rPr>
              <a:t>Funding Source</a:t>
            </a:r>
          </a:p>
          <a:p>
            <a:pPr marL="744538" indent="-304800"/>
            <a:r>
              <a:rPr lang="en-US" sz="1200" dirty="0"/>
              <a:t>RW Part  A</a:t>
            </a:r>
          </a:p>
          <a:p>
            <a:pPr marL="744538" indent="-304800"/>
            <a:r>
              <a:rPr lang="en-US" sz="1200" dirty="0"/>
              <a:t>RW MAI</a:t>
            </a:r>
          </a:p>
          <a:p>
            <a:pPr marL="744538" indent="-304800"/>
            <a:r>
              <a:rPr lang="en-US" sz="1200" dirty="0"/>
              <a:t>RW Part B</a:t>
            </a:r>
          </a:p>
          <a:p>
            <a:pPr marL="744538" indent="-304800"/>
            <a:r>
              <a:rPr lang="en-US" sz="1200" dirty="0"/>
              <a:t>TDSHS R</a:t>
            </a:r>
          </a:p>
          <a:p>
            <a:pPr marL="744538" indent="-304800"/>
            <a:r>
              <a:rPr lang="en-US" sz="1200" dirty="0"/>
              <a:t>TDSHS SS</a:t>
            </a:r>
          </a:p>
          <a:p>
            <a:pPr marL="744538" indent="-304800"/>
            <a:r>
              <a:rPr lang="en-US" sz="1200" dirty="0"/>
              <a:t>RW Part A - COVID</a:t>
            </a:r>
          </a:p>
          <a:p>
            <a:r>
              <a:rPr lang="en-US" sz="1600" b="1" dirty="0">
                <a:solidFill>
                  <a:schemeClr val="accent1"/>
                </a:solidFill>
              </a:rPr>
              <a:t>Service Categories Core Medical Services</a:t>
            </a:r>
          </a:p>
          <a:p>
            <a:pPr marL="744538" indent="-304800"/>
            <a:r>
              <a:rPr lang="en-US" sz="1200" dirty="0"/>
              <a:t>AIDS PHARMACEUTICAL ASSISTANCE</a:t>
            </a:r>
          </a:p>
          <a:p>
            <a:pPr marL="744538" indent="-304800"/>
            <a:r>
              <a:rPr lang="en-US" sz="1200" dirty="0"/>
              <a:t>EARLY INTERVENTION SERVICES</a:t>
            </a:r>
          </a:p>
          <a:p>
            <a:pPr marL="744538" indent="-304800"/>
            <a:r>
              <a:rPr lang="en-US" sz="1200" dirty="0"/>
              <a:t>HIP &amp; COST SHARING ASSISTANCE</a:t>
            </a:r>
          </a:p>
          <a:p>
            <a:pPr marL="744538" indent="-304800"/>
            <a:r>
              <a:rPr lang="en-US" sz="1200" dirty="0"/>
              <a:t>HOME AND COMMUNITY-BASED HEALTH SERVICES</a:t>
            </a:r>
          </a:p>
          <a:p>
            <a:pPr marL="744538" indent="-304800"/>
            <a:r>
              <a:rPr lang="en-US" sz="1200" dirty="0"/>
              <a:t>HOSPICE SERVICES</a:t>
            </a:r>
          </a:p>
          <a:p>
            <a:pPr marL="744538" indent="-304800"/>
            <a:r>
              <a:rPr lang="en-US" sz="1200" dirty="0"/>
              <a:t>MEDICAL CASE MANAGEMENT</a:t>
            </a:r>
          </a:p>
          <a:p>
            <a:pPr marL="744538" indent="-304800"/>
            <a:r>
              <a:rPr lang="en-US" sz="1200" dirty="0"/>
              <a:t>MEDICAL NUTRITION THERAPY</a:t>
            </a:r>
          </a:p>
          <a:p>
            <a:pPr marL="744538" indent="-304800"/>
            <a:r>
              <a:rPr lang="en-US" sz="1200" dirty="0"/>
              <a:t>MENTAL HEALTH SERVICES</a:t>
            </a:r>
          </a:p>
          <a:p>
            <a:pPr marL="744538" indent="-304800"/>
            <a:r>
              <a:rPr lang="en-US" sz="1200" dirty="0"/>
              <a:t>ORAL HEALTH CARE</a:t>
            </a:r>
          </a:p>
          <a:p>
            <a:pPr marL="744538" indent="-304800"/>
            <a:r>
              <a:rPr lang="en-US" sz="1200" dirty="0"/>
              <a:t>OUTPATIENT/AMBULATORY HEALTH SERVICES</a:t>
            </a:r>
          </a:p>
          <a:p>
            <a:pPr marL="744538" indent="-304800"/>
            <a:r>
              <a:rPr lang="en-US" sz="1200" dirty="0"/>
              <a:t>SUBSTANCE ABUSE OUTPATIENT CARE</a:t>
            </a:r>
          </a:p>
          <a:p>
            <a:pPr marL="744538" indent="-304800"/>
            <a:endParaRPr lang="en-US" sz="1200" dirty="0"/>
          </a:p>
        </p:txBody>
      </p:sp>
      <p:grpSp>
        <p:nvGrpSpPr>
          <p:cNvPr id="6" name="Group 89" descr="checkmark icon with pencil"/>
          <p:cNvGrpSpPr>
            <a:grpSpLocks noChangeAspect="1"/>
          </p:cNvGrpSpPr>
          <p:nvPr/>
        </p:nvGrpSpPr>
        <p:grpSpPr bwMode="auto">
          <a:xfrm>
            <a:off x="4363301" y="5295269"/>
            <a:ext cx="589100" cy="589100"/>
            <a:chOff x="6539" y="440"/>
            <a:chExt cx="426" cy="426"/>
          </a:xfrm>
          <a:solidFill>
            <a:schemeClr val="accent1"/>
          </a:solidFill>
        </p:grpSpPr>
        <p:sp>
          <p:nvSpPr>
            <p:cNvPr id="7" name="Freeform 90"/>
            <p:cNvSpPr>
              <a:spLocks noEditPoints="1"/>
            </p:cNvSpPr>
            <p:nvPr/>
          </p:nvSpPr>
          <p:spPr bwMode="auto">
            <a:xfrm>
              <a:off x="6752" y="653"/>
              <a:ext cx="213" cy="213"/>
            </a:xfrm>
            <a:custGeom>
              <a:avLst/>
              <a:gdLst>
                <a:gd name="T0" fmla="*/ 6 w 144"/>
                <a:gd name="T1" fmla="*/ 144 h 144"/>
                <a:gd name="T2" fmla="*/ 2 w 144"/>
                <a:gd name="T3" fmla="*/ 143 h 144"/>
                <a:gd name="T4" fmla="*/ 1 w 144"/>
                <a:gd name="T5" fmla="*/ 137 h 144"/>
                <a:gd name="T6" fmla="*/ 13 w 144"/>
                <a:gd name="T7" fmla="*/ 95 h 144"/>
                <a:gd name="T8" fmla="*/ 14 w 144"/>
                <a:gd name="T9" fmla="*/ 92 h 144"/>
                <a:gd name="T10" fmla="*/ 104 w 144"/>
                <a:gd name="T11" fmla="*/ 2 h 144"/>
                <a:gd name="T12" fmla="*/ 113 w 144"/>
                <a:gd name="T13" fmla="*/ 2 h 144"/>
                <a:gd name="T14" fmla="*/ 143 w 144"/>
                <a:gd name="T15" fmla="*/ 32 h 144"/>
                <a:gd name="T16" fmla="*/ 144 w 144"/>
                <a:gd name="T17" fmla="*/ 36 h 144"/>
                <a:gd name="T18" fmla="*/ 143 w 144"/>
                <a:gd name="T19" fmla="*/ 41 h 144"/>
                <a:gd name="T20" fmla="*/ 53 w 144"/>
                <a:gd name="T21" fmla="*/ 131 h 144"/>
                <a:gd name="T22" fmla="*/ 50 w 144"/>
                <a:gd name="T23" fmla="*/ 132 h 144"/>
                <a:gd name="T24" fmla="*/ 8 w 144"/>
                <a:gd name="T25" fmla="*/ 144 h 144"/>
                <a:gd name="T26" fmla="*/ 6 w 144"/>
                <a:gd name="T27" fmla="*/ 144 h 144"/>
                <a:gd name="T28" fmla="*/ 24 w 144"/>
                <a:gd name="T29" fmla="*/ 100 h 144"/>
                <a:gd name="T30" fmla="*/ 15 w 144"/>
                <a:gd name="T31" fmla="*/ 130 h 144"/>
                <a:gd name="T32" fmla="*/ 45 w 144"/>
                <a:gd name="T33" fmla="*/ 121 h 144"/>
                <a:gd name="T34" fmla="*/ 130 w 144"/>
                <a:gd name="T35" fmla="*/ 36 h 144"/>
                <a:gd name="T36" fmla="*/ 108 w 144"/>
                <a:gd name="T37" fmla="*/ 15 h 144"/>
                <a:gd name="T38" fmla="*/ 24 w 144"/>
                <a:gd name="T39" fmla="*/ 100 h 144"/>
                <a:gd name="T40" fmla="*/ 48 w 144"/>
                <a:gd name="T41" fmla="*/ 126 h 144"/>
                <a:gd name="T42" fmla="*/ 48 w 144"/>
                <a:gd name="T43"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44">
                  <a:moveTo>
                    <a:pt x="6" y="144"/>
                  </a:moveTo>
                  <a:cubicBezTo>
                    <a:pt x="5" y="144"/>
                    <a:pt x="3" y="144"/>
                    <a:pt x="2" y="143"/>
                  </a:cubicBezTo>
                  <a:cubicBezTo>
                    <a:pt x="1" y="141"/>
                    <a:pt x="0" y="139"/>
                    <a:pt x="1" y="137"/>
                  </a:cubicBezTo>
                  <a:cubicBezTo>
                    <a:pt x="13" y="95"/>
                    <a:pt x="13" y="95"/>
                    <a:pt x="13" y="95"/>
                  </a:cubicBezTo>
                  <a:cubicBezTo>
                    <a:pt x="13" y="94"/>
                    <a:pt x="13" y="93"/>
                    <a:pt x="14" y="92"/>
                  </a:cubicBezTo>
                  <a:cubicBezTo>
                    <a:pt x="104" y="2"/>
                    <a:pt x="104" y="2"/>
                    <a:pt x="104" y="2"/>
                  </a:cubicBezTo>
                  <a:cubicBezTo>
                    <a:pt x="107" y="0"/>
                    <a:pt x="110" y="0"/>
                    <a:pt x="113" y="2"/>
                  </a:cubicBezTo>
                  <a:cubicBezTo>
                    <a:pt x="143" y="32"/>
                    <a:pt x="143" y="32"/>
                    <a:pt x="143" y="32"/>
                  </a:cubicBezTo>
                  <a:cubicBezTo>
                    <a:pt x="144" y="33"/>
                    <a:pt x="144" y="35"/>
                    <a:pt x="144" y="36"/>
                  </a:cubicBezTo>
                  <a:cubicBezTo>
                    <a:pt x="144" y="38"/>
                    <a:pt x="144" y="40"/>
                    <a:pt x="143" y="41"/>
                  </a:cubicBezTo>
                  <a:cubicBezTo>
                    <a:pt x="53" y="131"/>
                    <a:pt x="53" y="131"/>
                    <a:pt x="53" y="131"/>
                  </a:cubicBezTo>
                  <a:cubicBezTo>
                    <a:pt x="52" y="131"/>
                    <a:pt x="51" y="132"/>
                    <a:pt x="50" y="132"/>
                  </a:cubicBezTo>
                  <a:cubicBezTo>
                    <a:pt x="8" y="144"/>
                    <a:pt x="8" y="144"/>
                    <a:pt x="8" y="144"/>
                  </a:cubicBezTo>
                  <a:cubicBezTo>
                    <a:pt x="8" y="144"/>
                    <a:pt x="7" y="144"/>
                    <a:pt x="6" y="144"/>
                  </a:cubicBezTo>
                  <a:close/>
                  <a:moveTo>
                    <a:pt x="24" y="100"/>
                  </a:moveTo>
                  <a:cubicBezTo>
                    <a:pt x="15" y="130"/>
                    <a:pt x="15" y="130"/>
                    <a:pt x="15" y="130"/>
                  </a:cubicBezTo>
                  <a:cubicBezTo>
                    <a:pt x="45" y="121"/>
                    <a:pt x="45" y="121"/>
                    <a:pt x="45" y="121"/>
                  </a:cubicBezTo>
                  <a:cubicBezTo>
                    <a:pt x="130" y="36"/>
                    <a:pt x="130" y="36"/>
                    <a:pt x="130" y="36"/>
                  </a:cubicBezTo>
                  <a:cubicBezTo>
                    <a:pt x="108" y="15"/>
                    <a:pt x="108" y="15"/>
                    <a:pt x="108" y="15"/>
                  </a:cubicBezTo>
                  <a:lnTo>
                    <a:pt x="24" y="100"/>
                  </a:lnTo>
                  <a:close/>
                  <a:moveTo>
                    <a:pt x="48" y="126"/>
                  </a:moveTo>
                  <a:cubicBezTo>
                    <a:pt x="48" y="126"/>
                    <a:pt x="48" y="126"/>
                    <a:pt x="48"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8" name="Freeform 91"/>
            <p:cNvSpPr>
              <a:spLocks/>
            </p:cNvSpPr>
            <p:nvPr/>
          </p:nvSpPr>
          <p:spPr bwMode="auto">
            <a:xfrm>
              <a:off x="6871" y="692"/>
              <a:ext cx="57" cy="57"/>
            </a:xfrm>
            <a:custGeom>
              <a:avLst/>
              <a:gdLst>
                <a:gd name="T0" fmla="*/ 44 w 57"/>
                <a:gd name="T1" fmla="*/ 57 h 57"/>
                <a:gd name="T2" fmla="*/ 0 w 57"/>
                <a:gd name="T3" fmla="*/ 13 h 57"/>
                <a:gd name="T4" fmla="*/ 13 w 57"/>
                <a:gd name="T5" fmla="*/ 0 h 57"/>
                <a:gd name="T6" fmla="*/ 57 w 57"/>
                <a:gd name="T7" fmla="*/ 44 h 57"/>
                <a:gd name="T8" fmla="*/ 44 w 57"/>
                <a:gd name="T9" fmla="*/ 57 h 57"/>
              </a:gdLst>
              <a:ahLst/>
              <a:cxnLst>
                <a:cxn ang="0">
                  <a:pos x="T0" y="T1"/>
                </a:cxn>
                <a:cxn ang="0">
                  <a:pos x="T2" y="T3"/>
                </a:cxn>
                <a:cxn ang="0">
                  <a:pos x="T4" y="T5"/>
                </a:cxn>
                <a:cxn ang="0">
                  <a:pos x="T6" y="T7"/>
                </a:cxn>
                <a:cxn ang="0">
                  <a:pos x="T8" y="T9"/>
                </a:cxn>
              </a:cxnLst>
              <a:rect l="0" t="0" r="r" b="b"/>
              <a:pathLst>
                <a:path w="57" h="57">
                  <a:moveTo>
                    <a:pt x="44" y="57"/>
                  </a:moveTo>
                  <a:lnTo>
                    <a:pt x="0" y="13"/>
                  </a:lnTo>
                  <a:lnTo>
                    <a:pt x="13" y="0"/>
                  </a:lnTo>
                  <a:lnTo>
                    <a:pt x="57" y="44"/>
                  </a:lnTo>
                  <a:lnTo>
                    <a:pt x="4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9" name="Freeform 92"/>
            <p:cNvSpPr>
              <a:spLocks/>
            </p:cNvSpPr>
            <p:nvPr/>
          </p:nvSpPr>
          <p:spPr bwMode="auto">
            <a:xfrm>
              <a:off x="6770" y="786"/>
              <a:ext cx="64" cy="62"/>
            </a:xfrm>
            <a:custGeom>
              <a:avLst/>
              <a:gdLst>
                <a:gd name="T0" fmla="*/ 36 w 43"/>
                <a:gd name="T1" fmla="*/ 42 h 42"/>
                <a:gd name="T2" fmla="*/ 32 w 43"/>
                <a:gd name="T3" fmla="*/ 41 h 42"/>
                <a:gd name="T4" fmla="*/ 2 w 43"/>
                <a:gd name="T5" fmla="*/ 11 h 42"/>
                <a:gd name="T6" fmla="*/ 2 w 43"/>
                <a:gd name="T7" fmla="*/ 2 h 42"/>
                <a:gd name="T8" fmla="*/ 11 w 43"/>
                <a:gd name="T9" fmla="*/ 2 h 42"/>
                <a:gd name="T10" fmla="*/ 41 w 43"/>
                <a:gd name="T11" fmla="*/ 32 h 42"/>
                <a:gd name="T12" fmla="*/ 41 w 43"/>
                <a:gd name="T13" fmla="*/ 41 h 42"/>
                <a:gd name="T14" fmla="*/ 36 w 43"/>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2">
                  <a:moveTo>
                    <a:pt x="36" y="42"/>
                  </a:moveTo>
                  <a:cubicBezTo>
                    <a:pt x="35" y="42"/>
                    <a:pt x="33" y="42"/>
                    <a:pt x="32" y="41"/>
                  </a:cubicBezTo>
                  <a:cubicBezTo>
                    <a:pt x="2" y="11"/>
                    <a:pt x="2" y="11"/>
                    <a:pt x="2" y="11"/>
                  </a:cubicBezTo>
                  <a:cubicBezTo>
                    <a:pt x="0" y="8"/>
                    <a:pt x="0" y="5"/>
                    <a:pt x="2" y="2"/>
                  </a:cubicBezTo>
                  <a:cubicBezTo>
                    <a:pt x="5" y="0"/>
                    <a:pt x="8" y="0"/>
                    <a:pt x="11" y="2"/>
                  </a:cubicBezTo>
                  <a:cubicBezTo>
                    <a:pt x="41" y="32"/>
                    <a:pt x="41" y="32"/>
                    <a:pt x="41" y="32"/>
                  </a:cubicBezTo>
                  <a:cubicBezTo>
                    <a:pt x="43" y="35"/>
                    <a:pt x="43" y="38"/>
                    <a:pt x="41" y="41"/>
                  </a:cubicBezTo>
                  <a:cubicBezTo>
                    <a:pt x="39" y="42"/>
                    <a:pt x="38" y="42"/>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0" name="Freeform 93"/>
            <p:cNvSpPr>
              <a:spLocks/>
            </p:cNvSpPr>
            <p:nvPr/>
          </p:nvSpPr>
          <p:spPr bwMode="auto">
            <a:xfrm>
              <a:off x="6690" y="618"/>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1" name="Freeform 94"/>
            <p:cNvSpPr>
              <a:spLocks/>
            </p:cNvSpPr>
            <p:nvPr/>
          </p:nvSpPr>
          <p:spPr bwMode="auto">
            <a:xfrm>
              <a:off x="6690" y="689"/>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2" name="Freeform 95"/>
            <p:cNvSpPr>
              <a:spLocks/>
            </p:cNvSpPr>
            <p:nvPr/>
          </p:nvSpPr>
          <p:spPr bwMode="auto">
            <a:xfrm>
              <a:off x="6593" y="582"/>
              <a:ext cx="90" cy="62"/>
            </a:xfrm>
            <a:custGeom>
              <a:avLst/>
              <a:gdLst>
                <a:gd name="T0" fmla="*/ 24 w 61"/>
                <a:gd name="T1" fmla="*/ 42 h 42"/>
                <a:gd name="T2" fmla="*/ 20 w 61"/>
                <a:gd name="T3" fmla="*/ 41 h 42"/>
                <a:gd name="T4" fmla="*/ 2 w 61"/>
                <a:gd name="T5" fmla="*/ 23 h 42"/>
                <a:gd name="T6" fmla="*/ 2 w 61"/>
                <a:gd name="T7" fmla="*/ 14 h 42"/>
                <a:gd name="T8" fmla="*/ 11 w 61"/>
                <a:gd name="T9" fmla="*/ 14 h 42"/>
                <a:gd name="T10" fmla="*/ 24 w 61"/>
                <a:gd name="T11" fmla="*/ 28 h 42"/>
                <a:gd name="T12" fmla="*/ 50 w 61"/>
                <a:gd name="T13" fmla="*/ 2 h 42"/>
                <a:gd name="T14" fmla="*/ 59 w 61"/>
                <a:gd name="T15" fmla="*/ 2 h 42"/>
                <a:gd name="T16" fmla="*/ 59 w 61"/>
                <a:gd name="T17" fmla="*/ 11 h 42"/>
                <a:gd name="T18" fmla="*/ 29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8"/>
                    <a:pt x="59" y="11"/>
                  </a:cubicBezTo>
                  <a:cubicBezTo>
                    <a:pt x="29" y="41"/>
                    <a:pt x="29" y="41"/>
                    <a:pt x="29" y="41"/>
                  </a:cubicBezTo>
                  <a:cubicBezTo>
                    <a:pt x="28" y="42"/>
                    <a:pt x="26" y="42"/>
                    <a:pt x="2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3" name="Freeform 96"/>
            <p:cNvSpPr>
              <a:spLocks/>
            </p:cNvSpPr>
            <p:nvPr/>
          </p:nvSpPr>
          <p:spPr bwMode="auto">
            <a:xfrm>
              <a:off x="6593" y="653"/>
              <a:ext cx="90" cy="64"/>
            </a:xfrm>
            <a:custGeom>
              <a:avLst/>
              <a:gdLst>
                <a:gd name="T0" fmla="*/ 24 w 61"/>
                <a:gd name="T1" fmla="*/ 43 h 43"/>
                <a:gd name="T2" fmla="*/ 20 w 61"/>
                <a:gd name="T3" fmla="*/ 41 h 43"/>
                <a:gd name="T4" fmla="*/ 2 w 61"/>
                <a:gd name="T5" fmla="*/ 23 h 43"/>
                <a:gd name="T6" fmla="*/ 2 w 61"/>
                <a:gd name="T7" fmla="*/ 14 h 43"/>
                <a:gd name="T8" fmla="*/ 11 w 61"/>
                <a:gd name="T9" fmla="*/ 14 h 43"/>
                <a:gd name="T10" fmla="*/ 24 w 61"/>
                <a:gd name="T11" fmla="*/ 28 h 43"/>
                <a:gd name="T12" fmla="*/ 50 w 61"/>
                <a:gd name="T13" fmla="*/ 2 h 43"/>
                <a:gd name="T14" fmla="*/ 59 w 61"/>
                <a:gd name="T15" fmla="*/ 2 h 43"/>
                <a:gd name="T16" fmla="*/ 59 w 61"/>
                <a:gd name="T17" fmla="*/ 11 h 43"/>
                <a:gd name="T18" fmla="*/ 29 w 61"/>
                <a:gd name="T19" fmla="*/ 41 h 43"/>
                <a:gd name="T20" fmla="*/ 24 w 61"/>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3">
                  <a:moveTo>
                    <a:pt x="24" y="43"/>
                  </a:moveTo>
                  <a:cubicBezTo>
                    <a:pt x="23" y="43"/>
                    <a:pt x="21" y="42"/>
                    <a:pt x="20" y="41"/>
                  </a:cubicBezTo>
                  <a:cubicBezTo>
                    <a:pt x="2" y="23"/>
                    <a:pt x="2" y="23"/>
                    <a:pt x="2" y="23"/>
                  </a:cubicBezTo>
                  <a:cubicBezTo>
                    <a:pt x="0" y="21"/>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9"/>
                    <a:pt x="59" y="11"/>
                  </a:cubicBezTo>
                  <a:cubicBezTo>
                    <a:pt x="29" y="41"/>
                    <a:pt x="29" y="41"/>
                    <a:pt x="29" y="41"/>
                  </a:cubicBezTo>
                  <a:cubicBezTo>
                    <a:pt x="28" y="42"/>
                    <a:pt x="26" y="43"/>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4" name="Freeform 97"/>
            <p:cNvSpPr>
              <a:spLocks/>
            </p:cNvSpPr>
            <p:nvPr/>
          </p:nvSpPr>
          <p:spPr bwMode="auto">
            <a:xfrm>
              <a:off x="6539" y="440"/>
              <a:ext cx="302" cy="391"/>
            </a:xfrm>
            <a:custGeom>
              <a:avLst/>
              <a:gdLst>
                <a:gd name="T0" fmla="*/ 108 w 204"/>
                <a:gd name="T1" fmla="*/ 264 h 264"/>
                <a:gd name="T2" fmla="*/ 6 w 204"/>
                <a:gd name="T3" fmla="*/ 264 h 264"/>
                <a:gd name="T4" fmla="*/ 0 w 204"/>
                <a:gd name="T5" fmla="*/ 258 h 264"/>
                <a:gd name="T6" fmla="*/ 0 w 204"/>
                <a:gd name="T7" fmla="*/ 6 h 264"/>
                <a:gd name="T8" fmla="*/ 6 w 204"/>
                <a:gd name="T9" fmla="*/ 0 h 264"/>
                <a:gd name="T10" fmla="*/ 138 w 204"/>
                <a:gd name="T11" fmla="*/ 0 h 264"/>
                <a:gd name="T12" fmla="*/ 143 w 204"/>
                <a:gd name="T13" fmla="*/ 2 h 264"/>
                <a:gd name="T14" fmla="*/ 203 w 204"/>
                <a:gd name="T15" fmla="*/ 62 h 264"/>
                <a:gd name="T16" fmla="*/ 204 w 204"/>
                <a:gd name="T17" fmla="*/ 66 h 264"/>
                <a:gd name="T18" fmla="*/ 204 w 204"/>
                <a:gd name="T19" fmla="*/ 156 h 264"/>
                <a:gd name="T20" fmla="*/ 192 w 204"/>
                <a:gd name="T21" fmla="*/ 156 h 264"/>
                <a:gd name="T22" fmla="*/ 192 w 204"/>
                <a:gd name="T23" fmla="*/ 69 h 264"/>
                <a:gd name="T24" fmla="*/ 136 w 204"/>
                <a:gd name="T25" fmla="*/ 12 h 264"/>
                <a:gd name="T26" fmla="*/ 12 w 204"/>
                <a:gd name="T27" fmla="*/ 12 h 264"/>
                <a:gd name="T28" fmla="*/ 12 w 204"/>
                <a:gd name="T29" fmla="*/ 252 h 264"/>
                <a:gd name="T30" fmla="*/ 108 w 204"/>
                <a:gd name="T31" fmla="*/ 252 h 264"/>
                <a:gd name="T32" fmla="*/ 108 w 204"/>
                <a:gd name="T3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264">
                  <a:moveTo>
                    <a:pt x="108" y="264"/>
                  </a:moveTo>
                  <a:cubicBezTo>
                    <a:pt x="6" y="264"/>
                    <a:pt x="6" y="264"/>
                    <a:pt x="6" y="264"/>
                  </a:cubicBezTo>
                  <a:cubicBezTo>
                    <a:pt x="3" y="264"/>
                    <a:pt x="0" y="262"/>
                    <a:pt x="0" y="258"/>
                  </a:cubicBezTo>
                  <a:cubicBezTo>
                    <a:pt x="0" y="6"/>
                    <a:pt x="0" y="6"/>
                    <a:pt x="0" y="6"/>
                  </a:cubicBezTo>
                  <a:cubicBezTo>
                    <a:pt x="0" y="3"/>
                    <a:pt x="3" y="0"/>
                    <a:pt x="6" y="0"/>
                  </a:cubicBezTo>
                  <a:cubicBezTo>
                    <a:pt x="138" y="0"/>
                    <a:pt x="138" y="0"/>
                    <a:pt x="138" y="0"/>
                  </a:cubicBezTo>
                  <a:cubicBezTo>
                    <a:pt x="140" y="0"/>
                    <a:pt x="142" y="1"/>
                    <a:pt x="143" y="2"/>
                  </a:cubicBezTo>
                  <a:cubicBezTo>
                    <a:pt x="203" y="62"/>
                    <a:pt x="203" y="62"/>
                    <a:pt x="203" y="62"/>
                  </a:cubicBezTo>
                  <a:cubicBezTo>
                    <a:pt x="204" y="63"/>
                    <a:pt x="204" y="65"/>
                    <a:pt x="204" y="66"/>
                  </a:cubicBezTo>
                  <a:cubicBezTo>
                    <a:pt x="204" y="156"/>
                    <a:pt x="204" y="156"/>
                    <a:pt x="204" y="156"/>
                  </a:cubicBezTo>
                  <a:cubicBezTo>
                    <a:pt x="192" y="156"/>
                    <a:pt x="192" y="156"/>
                    <a:pt x="192" y="156"/>
                  </a:cubicBezTo>
                  <a:cubicBezTo>
                    <a:pt x="192" y="69"/>
                    <a:pt x="192" y="69"/>
                    <a:pt x="192" y="69"/>
                  </a:cubicBezTo>
                  <a:cubicBezTo>
                    <a:pt x="136" y="12"/>
                    <a:pt x="136" y="12"/>
                    <a:pt x="136" y="12"/>
                  </a:cubicBezTo>
                  <a:cubicBezTo>
                    <a:pt x="12" y="12"/>
                    <a:pt x="12" y="12"/>
                    <a:pt x="12" y="12"/>
                  </a:cubicBezTo>
                  <a:cubicBezTo>
                    <a:pt x="12" y="252"/>
                    <a:pt x="12" y="252"/>
                    <a:pt x="12" y="252"/>
                  </a:cubicBezTo>
                  <a:cubicBezTo>
                    <a:pt x="108" y="252"/>
                    <a:pt x="108" y="252"/>
                    <a:pt x="108" y="252"/>
                  </a:cubicBezTo>
                  <a:lnTo>
                    <a:pt x="108"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5" name="Freeform 98"/>
            <p:cNvSpPr>
              <a:spLocks/>
            </p:cNvSpPr>
            <p:nvPr/>
          </p:nvSpPr>
          <p:spPr bwMode="auto">
            <a:xfrm>
              <a:off x="6734" y="440"/>
              <a:ext cx="107" cy="107"/>
            </a:xfrm>
            <a:custGeom>
              <a:avLst/>
              <a:gdLst>
                <a:gd name="T0" fmla="*/ 66 w 72"/>
                <a:gd name="T1" fmla="*/ 72 h 72"/>
                <a:gd name="T2" fmla="*/ 6 w 72"/>
                <a:gd name="T3" fmla="*/ 72 h 72"/>
                <a:gd name="T4" fmla="*/ 0 w 72"/>
                <a:gd name="T5" fmla="*/ 66 h 72"/>
                <a:gd name="T6" fmla="*/ 0 w 72"/>
                <a:gd name="T7" fmla="*/ 6 h 72"/>
                <a:gd name="T8" fmla="*/ 6 w 72"/>
                <a:gd name="T9" fmla="*/ 0 h 72"/>
                <a:gd name="T10" fmla="*/ 12 w 72"/>
                <a:gd name="T11" fmla="*/ 6 h 72"/>
                <a:gd name="T12" fmla="*/ 12 w 72"/>
                <a:gd name="T13" fmla="*/ 60 h 72"/>
                <a:gd name="T14" fmla="*/ 66 w 72"/>
                <a:gd name="T15" fmla="*/ 60 h 72"/>
                <a:gd name="T16" fmla="*/ 72 w 72"/>
                <a:gd name="T17" fmla="*/ 66 h 72"/>
                <a:gd name="T18" fmla="*/ 6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6" y="72"/>
                  </a:moveTo>
                  <a:cubicBezTo>
                    <a:pt x="6" y="72"/>
                    <a:pt x="6" y="72"/>
                    <a:pt x="6" y="72"/>
                  </a:cubicBezTo>
                  <a:cubicBezTo>
                    <a:pt x="3" y="72"/>
                    <a:pt x="0" y="70"/>
                    <a:pt x="0" y="66"/>
                  </a:cubicBezTo>
                  <a:cubicBezTo>
                    <a:pt x="0" y="6"/>
                    <a:pt x="0" y="6"/>
                    <a:pt x="0" y="6"/>
                  </a:cubicBezTo>
                  <a:cubicBezTo>
                    <a:pt x="0" y="3"/>
                    <a:pt x="3" y="0"/>
                    <a:pt x="6" y="0"/>
                  </a:cubicBezTo>
                  <a:cubicBezTo>
                    <a:pt x="10" y="0"/>
                    <a:pt x="12" y="3"/>
                    <a:pt x="12" y="6"/>
                  </a:cubicBezTo>
                  <a:cubicBezTo>
                    <a:pt x="12" y="60"/>
                    <a:pt x="12" y="60"/>
                    <a:pt x="12" y="60"/>
                  </a:cubicBezTo>
                  <a:cubicBezTo>
                    <a:pt x="66" y="60"/>
                    <a:pt x="66" y="60"/>
                    <a:pt x="66" y="60"/>
                  </a:cubicBezTo>
                  <a:cubicBezTo>
                    <a:pt x="70" y="60"/>
                    <a:pt x="72" y="63"/>
                    <a:pt x="72" y="66"/>
                  </a:cubicBezTo>
                  <a:cubicBezTo>
                    <a:pt x="72" y="70"/>
                    <a:pt x="70"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grpSp>
      <p:grpSp>
        <p:nvGrpSpPr>
          <p:cNvPr id="16" name="Group 40" descr="binoculars "/>
          <p:cNvGrpSpPr>
            <a:grpSpLocks noChangeAspect="1"/>
          </p:cNvGrpSpPr>
          <p:nvPr/>
        </p:nvGrpSpPr>
        <p:grpSpPr bwMode="auto">
          <a:xfrm>
            <a:off x="4117469" y="264221"/>
            <a:ext cx="530860" cy="491076"/>
            <a:chOff x="3438" y="454"/>
            <a:chExt cx="427" cy="395"/>
          </a:xfrm>
          <a:solidFill>
            <a:schemeClr val="accent1"/>
          </a:solidFill>
        </p:grpSpPr>
        <p:sp>
          <p:nvSpPr>
            <p:cNvPr id="17" name="Freeform 41"/>
            <p:cNvSpPr>
              <a:spLocks noEditPoints="1"/>
            </p:cNvSpPr>
            <p:nvPr/>
          </p:nvSpPr>
          <p:spPr bwMode="auto">
            <a:xfrm>
              <a:off x="3438"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8" name="Freeform 42"/>
            <p:cNvSpPr>
              <a:spLocks/>
            </p:cNvSpPr>
            <p:nvPr/>
          </p:nvSpPr>
          <p:spPr bwMode="auto">
            <a:xfrm>
              <a:off x="3455" y="457"/>
              <a:ext cx="179" cy="250"/>
            </a:xfrm>
            <a:custGeom>
              <a:avLst/>
              <a:gdLst>
                <a:gd name="T0" fmla="*/ 7 w 121"/>
                <a:gd name="T1" fmla="*/ 169 h 169"/>
                <a:gd name="T2" fmla="*/ 4 w 121"/>
                <a:gd name="T3" fmla="*/ 168 h 169"/>
                <a:gd name="T4" fmla="*/ 1 w 121"/>
                <a:gd name="T5" fmla="*/ 160 h 169"/>
                <a:gd name="T6" fmla="*/ 37 w 121"/>
                <a:gd name="T7" fmla="*/ 76 h 169"/>
                <a:gd name="T8" fmla="*/ 39 w 121"/>
                <a:gd name="T9" fmla="*/ 74 h 169"/>
                <a:gd name="T10" fmla="*/ 56 w 121"/>
                <a:gd name="T11" fmla="*/ 57 h 169"/>
                <a:gd name="T12" fmla="*/ 73 w 121"/>
                <a:gd name="T13" fmla="*/ 11 h 169"/>
                <a:gd name="T14" fmla="*/ 75 w 121"/>
                <a:gd name="T15" fmla="*/ 8 h 169"/>
                <a:gd name="T16" fmla="*/ 97 w 121"/>
                <a:gd name="T17" fmla="*/ 0 h 169"/>
                <a:gd name="T18" fmla="*/ 119 w 121"/>
                <a:gd name="T19" fmla="*/ 8 h 169"/>
                <a:gd name="T20" fmla="*/ 121 w 121"/>
                <a:gd name="T21" fmla="*/ 13 h 169"/>
                <a:gd name="T22" fmla="*/ 121 w 121"/>
                <a:gd name="T23" fmla="*/ 61 h 169"/>
                <a:gd name="T24" fmla="*/ 115 w 121"/>
                <a:gd name="T25" fmla="*/ 67 h 169"/>
                <a:gd name="T26" fmla="*/ 109 w 121"/>
                <a:gd name="T27" fmla="*/ 61 h 169"/>
                <a:gd name="T28" fmla="*/ 109 w 121"/>
                <a:gd name="T29" fmla="*/ 15 h 169"/>
                <a:gd name="T30" fmla="*/ 84 w 121"/>
                <a:gd name="T31" fmla="*/ 16 h 169"/>
                <a:gd name="T32" fmla="*/ 66 w 121"/>
                <a:gd name="T33" fmla="*/ 63 h 169"/>
                <a:gd name="T34" fmla="*/ 65 w 121"/>
                <a:gd name="T35" fmla="*/ 65 h 169"/>
                <a:gd name="T36" fmla="*/ 48 w 121"/>
                <a:gd name="T37" fmla="*/ 82 h 169"/>
                <a:gd name="T38" fmla="*/ 12 w 121"/>
                <a:gd name="T39" fmla="*/ 165 h 169"/>
                <a:gd name="T40" fmla="*/ 7 w 121"/>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69">
                  <a:moveTo>
                    <a:pt x="7" y="169"/>
                  </a:moveTo>
                  <a:cubicBezTo>
                    <a:pt x="6" y="169"/>
                    <a:pt x="5" y="168"/>
                    <a:pt x="4" y="168"/>
                  </a:cubicBezTo>
                  <a:cubicBezTo>
                    <a:pt x="1" y="167"/>
                    <a:pt x="0" y="163"/>
                    <a:pt x="1" y="160"/>
                  </a:cubicBezTo>
                  <a:cubicBezTo>
                    <a:pt x="37" y="76"/>
                    <a:pt x="37" y="76"/>
                    <a:pt x="37" y="76"/>
                  </a:cubicBezTo>
                  <a:cubicBezTo>
                    <a:pt x="38" y="76"/>
                    <a:pt x="38" y="75"/>
                    <a:pt x="39" y="74"/>
                  </a:cubicBezTo>
                  <a:cubicBezTo>
                    <a:pt x="56" y="57"/>
                    <a:pt x="56" y="57"/>
                    <a:pt x="56" y="57"/>
                  </a:cubicBezTo>
                  <a:cubicBezTo>
                    <a:pt x="73" y="11"/>
                    <a:pt x="73" y="11"/>
                    <a:pt x="73" y="11"/>
                  </a:cubicBezTo>
                  <a:cubicBezTo>
                    <a:pt x="74" y="10"/>
                    <a:pt x="74" y="9"/>
                    <a:pt x="75" y="8"/>
                  </a:cubicBezTo>
                  <a:cubicBezTo>
                    <a:pt x="80" y="3"/>
                    <a:pt x="88" y="0"/>
                    <a:pt x="97" y="0"/>
                  </a:cubicBezTo>
                  <a:cubicBezTo>
                    <a:pt x="106" y="0"/>
                    <a:pt x="114" y="3"/>
                    <a:pt x="119" y="8"/>
                  </a:cubicBezTo>
                  <a:cubicBezTo>
                    <a:pt x="120" y="10"/>
                    <a:pt x="121" y="11"/>
                    <a:pt x="121" y="13"/>
                  </a:cubicBezTo>
                  <a:cubicBezTo>
                    <a:pt x="121" y="61"/>
                    <a:pt x="121" y="61"/>
                    <a:pt x="121" y="61"/>
                  </a:cubicBezTo>
                  <a:cubicBezTo>
                    <a:pt x="121" y="64"/>
                    <a:pt x="118" y="67"/>
                    <a:pt x="115" y="67"/>
                  </a:cubicBezTo>
                  <a:cubicBezTo>
                    <a:pt x="112" y="67"/>
                    <a:pt x="109" y="64"/>
                    <a:pt x="109" y="61"/>
                  </a:cubicBezTo>
                  <a:cubicBezTo>
                    <a:pt x="109" y="15"/>
                    <a:pt x="109" y="15"/>
                    <a:pt x="109" y="15"/>
                  </a:cubicBezTo>
                  <a:cubicBezTo>
                    <a:pt x="102" y="10"/>
                    <a:pt x="90" y="11"/>
                    <a:pt x="84" y="16"/>
                  </a:cubicBezTo>
                  <a:cubicBezTo>
                    <a:pt x="66" y="63"/>
                    <a:pt x="66" y="63"/>
                    <a:pt x="66" y="63"/>
                  </a:cubicBezTo>
                  <a:cubicBezTo>
                    <a:pt x="66" y="64"/>
                    <a:pt x="66" y="64"/>
                    <a:pt x="65" y="65"/>
                  </a:cubicBezTo>
                  <a:cubicBezTo>
                    <a:pt x="48" y="82"/>
                    <a:pt x="48" y="82"/>
                    <a:pt x="48" y="82"/>
                  </a:cubicBezTo>
                  <a:cubicBezTo>
                    <a:pt x="12" y="165"/>
                    <a:pt x="12" y="165"/>
                    <a:pt x="12" y="165"/>
                  </a:cubicBezTo>
                  <a:cubicBezTo>
                    <a:pt x="11" y="167"/>
                    <a:pt x="9" y="169"/>
                    <a:pt x="7"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19" name="Freeform 43"/>
            <p:cNvSpPr>
              <a:spLocks noEditPoints="1"/>
            </p:cNvSpPr>
            <p:nvPr/>
          </p:nvSpPr>
          <p:spPr bwMode="auto">
            <a:xfrm>
              <a:off x="3669"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0" name="Freeform 44"/>
            <p:cNvSpPr>
              <a:spLocks/>
            </p:cNvSpPr>
            <p:nvPr/>
          </p:nvSpPr>
          <p:spPr bwMode="auto">
            <a:xfrm>
              <a:off x="3669" y="454"/>
              <a:ext cx="179" cy="253"/>
            </a:xfrm>
            <a:custGeom>
              <a:avLst/>
              <a:gdLst>
                <a:gd name="T0" fmla="*/ 114 w 121"/>
                <a:gd name="T1" fmla="*/ 171 h 171"/>
                <a:gd name="T2" fmla="*/ 108 w 121"/>
                <a:gd name="T3" fmla="*/ 167 h 171"/>
                <a:gd name="T4" fmla="*/ 73 w 121"/>
                <a:gd name="T5" fmla="*/ 84 h 171"/>
                <a:gd name="T6" fmla="*/ 56 w 121"/>
                <a:gd name="T7" fmla="*/ 67 h 171"/>
                <a:gd name="T8" fmla="*/ 54 w 121"/>
                <a:gd name="T9" fmla="*/ 65 h 171"/>
                <a:gd name="T10" fmla="*/ 37 w 121"/>
                <a:gd name="T11" fmla="*/ 19 h 171"/>
                <a:gd name="T12" fmla="*/ 12 w 121"/>
                <a:gd name="T13" fmla="*/ 18 h 171"/>
                <a:gd name="T14" fmla="*/ 12 w 121"/>
                <a:gd name="T15" fmla="*/ 63 h 171"/>
                <a:gd name="T16" fmla="*/ 6 w 121"/>
                <a:gd name="T17" fmla="*/ 69 h 171"/>
                <a:gd name="T18" fmla="*/ 0 w 121"/>
                <a:gd name="T19" fmla="*/ 63 h 171"/>
                <a:gd name="T20" fmla="*/ 0 w 121"/>
                <a:gd name="T21" fmla="*/ 15 h 171"/>
                <a:gd name="T22" fmla="*/ 2 w 121"/>
                <a:gd name="T23" fmla="*/ 11 h 171"/>
                <a:gd name="T24" fmla="*/ 46 w 121"/>
                <a:gd name="T25" fmla="*/ 11 h 171"/>
                <a:gd name="T26" fmla="*/ 47 w 121"/>
                <a:gd name="T27" fmla="*/ 13 h 171"/>
                <a:gd name="T28" fmla="*/ 65 w 121"/>
                <a:gd name="T29" fmla="*/ 59 h 171"/>
                <a:gd name="T30" fmla="*/ 82 w 121"/>
                <a:gd name="T31" fmla="*/ 76 h 171"/>
                <a:gd name="T32" fmla="*/ 83 w 121"/>
                <a:gd name="T33" fmla="*/ 78 h 171"/>
                <a:gd name="T34" fmla="*/ 119 w 121"/>
                <a:gd name="T35" fmla="*/ 162 h 171"/>
                <a:gd name="T36" fmla="*/ 116 w 121"/>
                <a:gd name="T37" fmla="*/ 170 h 171"/>
                <a:gd name="T38" fmla="*/ 114 w 121"/>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71">
                  <a:moveTo>
                    <a:pt x="114" y="171"/>
                  </a:moveTo>
                  <a:cubicBezTo>
                    <a:pt x="112" y="171"/>
                    <a:pt x="109" y="169"/>
                    <a:pt x="108" y="167"/>
                  </a:cubicBezTo>
                  <a:cubicBezTo>
                    <a:pt x="73" y="84"/>
                    <a:pt x="73" y="84"/>
                    <a:pt x="73" y="84"/>
                  </a:cubicBezTo>
                  <a:cubicBezTo>
                    <a:pt x="56" y="67"/>
                    <a:pt x="56" y="67"/>
                    <a:pt x="56" y="67"/>
                  </a:cubicBezTo>
                  <a:cubicBezTo>
                    <a:pt x="55" y="66"/>
                    <a:pt x="55" y="66"/>
                    <a:pt x="54" y="65"/>
                  </a:cubicBezTo>
                  <a:cubicBezTo>
                    <a:pt x="37" y="19"/>
                    <a:pt x="37" y="19"/>
                    <a:pt x="37" y="19"/>
                  </a:cubicBezTo>
                  <a:cubicBezTo>
                    <a:pt x="30" y="13"/>
                    <a:pt x="19" y="13"/>
                    <a:pt x="12" y="18"/>
                  </a:cubicBezTo>
                  <a:cubicBezTo>
                    <a:pt x="12" y="63"/>
                    <a:pt x="12" y="63"/>
                    <a:pt x="12" y="63"/>
                  </a:cubicBezTo>
                  <a:cubicBezTo>
                    <a:pt x="12" y="66"/>
                    <a:pt x="9" y="69"/>
                    <a:pt x="6" y="69"/>
                  </a:cubicBezTo>
                  <a:cubicBezTo>
                    <a:pt x="3" y="69"/>
                    <a:pt x="0" y="66"/>
                    <a:pt x="0" y="63"/>
                  </a:cubicBezTo>
                  <a:cubicBezTo>
                    <a:pt x="0" y="15"/>
                    <a:pt x="0" y="15"/>
                    <a:pt x="0" y="15"/>
                  </a:cubicBezTo>
                  <a:cubicBezTo>
                    <a:pt x="0" y="14"/>
                    <a:pt x="0" y="12"/>
                    <a:pt x="2" y="11"/>
                  </a:cubicBezTo>
                  <a:cubicBezTo>
                    <a:pt x="13" y="0"/>
                    <a:pt x="35" y="0"/>
                    <a:pt x="46" y="11"/>
                  </a:cubicBezTo>
                  <a:cubicBezTo>
                    <a:pt x="47" y="12"/>
                    <a:pt x="47" y="12"/>
                    <a:pt x="47" y="13"/>
                  </a:cubicBezTo>
                  <a:cubicBezTo>
                    <a:pt x="65" y="59"/>
                    <a:pt x="65" y="59"/>
                    <a:pt x="65" y="59"/>
                  </a:cubicBezTo>
                  <a:cubicBezTo>
                    <a:pt x="82" y="76"/>
                    <a:pt x="82" y="76"/>
                    <a:pt x="82" y="76"/>
                  </a:cubicBezTo>
                  <a:cubicBezTo>
                    <a:pt x="83" y="77"/>
                    <a:pt x="83" y="78"/>
                    <a:pt x="83" y="78"/>
                  </a:cubicBezTo>
                  <a:cubicBezTo>
                    <a:pt x="119" y="162"/>
                    <a:pt x="119" y="162"/>
                    <a:pt x="119" y="162"/>
                  </a:cubicBezTo>
                  <a:cubicBezTo>
                    <a:pt x="121" y="165"/>
                    <a:pt x="119" y="169"/>
                    <a:pt x="116" y="170"/>
                  </a:cubicBezTo>
                  <a:cubicBezTo>
                    <a:pt x="115" y="170"/>
                    <a:pt x="115" y="171"/>
                    <a:pt x="114"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1" name="Freeform 45"/>
            <p:cNvSpPr>
              <a:spLocks/>
            </p:cNvSpPr>
            <p:nvPr/>
          </p:nvSpPr>
          <p:spPr bwMode="auto">
            <a:xfrm>
              <a:off x="3572" y="574"/>
              <a:ext cx="159" cy="53"/>
            </a:xfrm>
            <a:custGeom>
              <a:avLst/>
              <a:gdLst>
                <a:gd name="T0" fmla="*/ 102 w 108"/>
                <a:gd name="T1" fmla="*/ 36 h 36"/>
                <a:gd name="T2" fmla="*/ 96 w 108"/>
                <a:gd name="T3" fmla="*/ 30 h 36"/>
                <a:gd name="T4" fmla="*/ 54 w 108"/>
                <a:gd name="T5" fmla="*/ 12 h 36"/>
                <a:gd name="T6" fmla="*/ 12 w 108"/>
                <a:gd name="T7" fmla="*/ 30 h 36"/>
                <a:gd name="T8" fmla="*/ 6 w 108"/>
                <a:gd name="T9" fmla="*/ 36 h 36"/>
                <a:gd name="T10" fmla="*/ 0 w 108"/>
                <a:gd name="T11" fmla="*/ 30 h 36"/>
                <a:gd name="T12" fmla="*/ 54 w 108"/>
                <a:gd name="T13" fmla="*/ 0 h 36"/>
                <a:gd name="T14" fmla="*/ 108 w 108"/>
                <a:gd name="T15" fmla="*/ 30 h 36"/>
                <a:gd name="T16" fmla="*/ 102 w 10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6">
                  <a:moveTo>
                    <a:pt x="102" y="36"/>
                  </a:moveTo>
                  <a:cubicBezTo>
                    <a:pt x="99" y="36"/>
                    <a:pt x="96" y="33"/>
                    <a:pt x="96" y="30"/>
                  </a:cubicBezTo>
                  <a:cubicBezTo>
                    <a:pt x="96" y="21"/>
                    <a:pt x="78" y="12"/>
                    <a:pt x="54" y="12"/>
                  </a:cubicBezTo>
                  <a:cubicBezTo>
                    <a:pt x="30" y="12"/>
                    <a:pt x="12" y="21"/>
                    <a:pt x="12" y="30"/>
                  </a:cubicBezTo>
                  <a:cubicBezTo>
                    <a:pt x="12" y="33"/>
                    <a:pt x="9" y="36"/>
                    <a:pt x="6" y="36"/>
                  </a:cubicBezTo>
                  <a:cubicBezTo>
                    <a:pt x="3" y="36"/>
                    <a:pt x="0" y="33"/>
                    <a:pt x="0" y="30"/>
                  </a:cubicBezTo>
                  <a:cubicBezTo>
                    <a:pt x="0" y="13"/>
                    <a:pt x="23" y="0"/>
                    <a:pt x="54" y="0"/>
                  </a:cubicBezTo>
                  <a:cubicBezTo>
                    <a:pt x="85" y="0"/>
                    <a:pt x="108" y="13"/>
                    <a:pt x="108" y="30"/>
                  </a:cubicBezTo>
                  <a:cubicBezTo>
                    <a:pt x="108" y="33"/>
                    <a:pt x="105" y="36"/>
                    <a:pt x="10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2" name="Freeform 46"/>
            <p:cNvSpPr>
              <a:spLocks/>
            </p:cNvSpPr>
            <p:nvPr/>
          </p:nvSpPr>
          <p:spPr bwMode="auto">
            <a:xfrm>
              <a:off x="3616"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3" name="Freeform 47"/>
            <p:cNvSpPr>
              <a:spLocks/>
            </p:cNvSpPr>
            <p:nvPr/>
          </p:nvSpPr>
          <p:spPr bwMode="auto">
            <a:xfrm>
              <a:off x="3669"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4" name="Freeform 48"/>
            <p:cNvSpPr>
              <a:spLocks/>
            </p:cNvSpPr>
            <p:nvPr/>
          </p:nvSpPr>
          <p:spPr bwMode="auto">
            <a:xfrm>
              <a:off x="3474"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5" name="Freeform 49"/>
            <p:cNvSpPr>
              <a:spLocks/>
            </p:cNvSpPr>
            <p:nvPr/>
          </p:nvSpPr>
          <p:spPr bwMode="auto">
            <a:xfrm>
              <a:off x="3705"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grpSp>
      <p:sp>
        <p:nvSpPr>
          <p:cNvPr id="26" name="Freeform 5" descr="arrows icon"/>
          <p:cNvSpPr>
            <a:spLocks noChangeAspect="1" noEditPoints="1"/>
          </p:cNvSpPr>
          <p:nvPr/>
        </p:nvSpPr>
        <p:spPr bwMode="auto">
          <a:xfrm>
            <a:off x="4250031" y="2329391"/>
            <a:ext cx="563264" cy="609840"/>
          </a:xfrm>
          <a:custGeom>
            <a:avLst/>
            <a:gdLst>
              <a:gd name="T0" fmla="*/ 424 w 561"/>
              <a:gd name="T1" fmla="*/ 592 h 606"/>
              <a:gd name="T2" fmla="*/ 437 w 561"/>
              <a:gd name="T3" fmla="*/ 501 h 606"/>
              <a:gd name="T4" fmla="*/ 497 w 561"/>
              <a:gd name="T5" fmla="*/ 498 h 606"/>
              <a:gd name="T6" fmla="*/ 291 w 561"/>
              <a:gd name="T7" fmla="*/ 446 h 606"/>
              <a:gd name="T8" fmla="*/ 271 w 561"/>
              <a:gd name="T9" fmla="*/ 428 h 606"/>
              <a:gd name="T10" fmla="*/ 375 w 561"/>
              <a:gd name="T11" fmla="*/ 314 h 606"/>
              <a:gd name="T12" fmla="*/ 526 w 561"/>
              <a:gd name="T13" fmla="*/ 491 h 606"/>
              <a:gd name="T14" fmla="*/ 509 w 561"/>
              <a:gd name="T15" fmla="*/ 524 h 606"/>
              <a:gd name="T16" fmla="*/ 451 w 561"/>
              <a:gd name="T17" fmla="*/ 528 h 606"/>
              <a:gd name="T18" fmla="*/ 437 w 561"/>
              <a:gd name="T19" fmla="*/ 606 h 606"/>
              <a:gd name="T20" fmla="*/ 205 w 561"/>
              <a:gd name="T21" fmla="*/ 587 h 606"/>
              <a:gd name="T22" fmla="*/ 218 w 561"/>
              <a:gd name="T23" fmla="*/ 329 h 606"/>
              <a:gd name="T24" fmla="*/ 278 w 561"/>
              <a:gd name="T25" fmla="*/ 326 h 606"/>
              <a:gd name="T26" fmla="*/ 33 w 561"/>
              <a:gd name="T27" fmla="*/ 326 h 606"/>
              <a:gd name="T28" fmla="*/ 93 w 561"/>
              <a:gd name="T29" fmla="*/ 329 h 606"/>
              <a:gd name="T30" fmla="*/ 107 w 561"/>
              <a:gd name="T31" fmla="*/ 515 h 606"/>
              <a:gd name="T32" fmla="*/ 80 w 561"/>
              <a:gd name="T33" fmla="*/ 515 h 606"/>
              <a:gd name="T34" fmla="*/ 31 w 561"/>
              <a:gd name="T35" fmla="*/ 357 h 606"/>
              <a:gd name="T36" fmla="*/ 6 w 561"/>
              <a:gd name="T37" fmla="*/ 337 h 606"/>
              <a:gd name="T38" fmla="*/ 145 w 561"/>
              <a:gd name="T39" fmla="*/ 147 h 606"/>
              <a:gd name="T40" fmla="*/ 307 w 561"/>
              <a:gd name="T41" fmla="*/ 319 h 606"/>
              <a:gd name="T42" fmla="*/ 290 w 561"/>
              <a:gd name="T43" fmla="*/ 353 h 606"/>
              <a:gd name="T44" fmla="*/ 232 w 561"/>
              <a:gd name="T45" fmla="*/ 357 h 606"/>
              <a:gd name="T46" fmla="*/ 218 w 561"/>
              <a:gd name="T47" fmla="*/ 600 h 606"/>
              <a:gd name="T48" fmla="*/ 455 w 561"/>
              <a:gd name="T49" fmla="*/ 359 h 606"/>
              <a:gd name="T50" fmla="*/ 468 w 561"/>
              <a:gd name="T51" fmla="*/ 189 h 606"/>
              <a:gd name="T52" fmla="*/ 528 w 561"/>
              <a:gd name="T53" fmla="*/ 186 h 606"/>
              <a:gd name="T54" fmla="*/ 283 w 561"/>
              <a:gd name="T55" fmla="*/ 186 h 606"/>
              <a:gd name="T56" fmla="*/ 343 w 561"/>
              <a:gd name="T57" fmla="*/ 189 h 606"/>
              <a:gd name="T58" fmla="*/ 357 w 561"/>
              <a:gd name="T59" fmla="*/ 280 h 606"/>
              <a:gd name="T60" fmla="*/ 330 w 561"/>
              <a:gd name="T61" fmla="*/ 280 h 606"/>
              <a:gd name="T62" fmla="*/ 281 w 561"/>
              <a:gd name="T63" fmla="*/ 216 h 606"/>
              <a:gd name="T64" fmla="*/ 256 w 561"/>
              <a:gd name="T65" fmla="*/ 196 h 606"/>
              <a:gd name="T66" fmla="*/ 395 w 561"/>
              <a:gd name="T67" fmla="*/ 6 h 606"/>
              <a:gd name="T68" fmla="*/ 557 w 561"/>
              <a:gd name="T69" fmla="*/ 178 h 606"/>
              <a:gd name="T70" fmla="*/ 540 w 561"/>
              <a:gd name="T71" fmla="*/ 212 h 606"/>
              <a:gd name="T72" fmla="*/ 482 w 561"/>
              <a:gd name="T73" fmla="*/ 216 h 606"/>
              <a:gd name="T74" fmla="*/ 468 w 561"/>
              <a:gd name="T75" fmla="*/ 37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1" h="606">
                <a:moveTo>
                  <a:pt x="437" y="606"/>
                </a:moveTo>
                <a:cubicBezTo>
                  <a:pt x="430" y="606"/>
                  <a:pt x="424" y="600"/>
                  <a:pt x="424" y="592"/>
                </a:cubicBezTo>
                <a:cubicBezTo>
                  <a:pt x="424" y="515"/>
                  <a:pt x="424" y="515"/>
                  <a:pt x="424" y="515"/>
                </a:cubicBezTo>
                <a:cubicBezTo>
                  <a:pt x="424" y="507"/>
                  <a:pt x="430" y="501"/>
                  <a:pt x="437" y="501"/>
                </a:cubicBezTo>
                <a:cubicBezTo>
                  <a:pt x="494" y="501"/>
                  <a:pt x="494" y="501"/>
                  <a:pt x="494" y="501"/>
                </a:cubicBezTo>
                <a:cubicBezTo>
                  <a:pt x="497" y="498"/>
                  <a:pt x="497" y="498"/>
                  <a:pt x="497" y="498"/>
                </a:cubicBezTo>
                <a:cubicBezTo>
                  <a:pt x="374" y="348"/>
                  <a:pt x="374" y="348"/>
                  <a:pt x="374" y="348"/>
                </a:cubicBezTo>
                <a:cubicBezTo>
                  <a:pt x="291" y="446"/>
                  <a:pt x="291" y="446"/>
                  <a:pt x="291" y="446"/>
                </a:cubicBezTo>
                <a:cubicBezTo>
                  <a:pt x="286" y="451"/>
                  <a:pt x="278" y="452"/>
                  <a:pt x="272" y="447"/>
                </a:cubicBezTo>
                <a:cubicBezTo>
                  <a:pt x="266" y="442"/>
                  <a:pt x="266" y="434"/>
                  <a:pt x="271" y="428"/>
                </a:cubicBezTo>
                <a:cubicBezTo>
                  <a:pt x="364" y="319"/>
                  <a:pt x="364" y="319"/>
                  <a:pt x="364" y="319"/>
                </a:cubicBezTo>
                <a:cubicBezTo>
                  <a:pt x="367" y="316"/>
                  <a:pt x="371" y="315"/>
                  <a:pt x="375" y="314"/>
                </a:cubicBezTo>
                <a:cubicBezTo>
                  <a:pt x="379" y="314"/>
                  <a:pt x="383" y="316"/>
                  <a:pt x="385" y="319"/>
                </a:cubicBezTo>
                <a:cubicBezTo>
                  <a:pt x="526" y="491"/>
                  <a:pt x="526" y="491"/>
                  <a:pt x="526" y="491"/>
                </a:cubicBezTo>
                <a:cubicBezTo>
                  <a:pt x="530" y="496"/>
                  <a:pt x="530" y="504"/>
                  <a:pt x="525" y="509"/>
                </a:cubicBezTo>
                <a:cubicBezTo>
                  <a:pt x="509" y="524"/>
                  <a:pt x="509" y="524"/>
                  <a:pt x="509" y="524"/>
                </a:cubicBezTo>
                <a:cubicBezTo>
                  <a:pt x="507" y="527"/>
                  <a:pt x="503" y="528"/>
                  <a:pt x="500" y="528"/>
                </a:cubicBezTo>
                <a:cubicBezTo>
                  <a:pt x="451" y="528"/>
                  <a:pt x="451" y="528"/>
                  <a:pt x="451" y="528"/>
                </a:cubicBezTo>
                <a:cubicBezTo>
                  <a:pt x="451" y="592"/>
                  <a:pt x="451" y="592"/>
                  <a:pt x="451" y="592"/>
                </a:cubicBezTo>
                <a:cubicBezTo>
                  <a:pt x="451" y="600"/>
                  <a:pt x="445" y="606"/>
                  <a:pt x="437" y="606"/>
                </a:cubicBezTo>
                <a:close/>
                <a:moveTo>
                  <a:pt x="218" y="600"/>
                </a:moveTo>
                <a:cubicBezTo>
                  <a:pt x="211" y="600"/>
                  <a:pt x="205" y="594"/>
                  <a:pt x="205" y="587"/>
                </a:cubicBezTo>
                <a:cubicBezTo>
                  <a:pt x="205" y="343"/>
                  <a:pt x="205" y="343"/>
                  <a:pt x="205" y="343"/>
                </a:cubicBezTo>
                <a:cubicBezTo>
                  <a:pt x="205" y="336"/>
                  <a:pt x="211" y="329"/>
                  <a:pt x="218" y="329"/>
                </a:cubicBezTo>
                <a:cubicBezTo>
                  <a:pt x="275" y="329"/>
                  <a:pt x="275" y="329"/>
                  <a:pt x="275" y="329"/>
                </a:cubicBezTo>
                <a:cubicBezTo>
                  <a:pt x="278" y="326"/>
                  <a:pt x="278" y="326"/>
                  <a:pt x="278" y="326"/>
                </a:cubicBezTo>
                <a:cubicBezTo>
                  <a:pt x="156" y="177"/>
                  <a:pt x="156" y="177"/>
                  <a:pt x="156" y="177"/>
                </a:cubicBezTo>
                <a:cubicBezTo>
                  <a:pt x="33" y="326"/>
                  <a:pt x="33" y="326"/>
                  <a:pt x="33" y="326"/>
                </a:cubicBezTo>
                <a:cubicBezTo>
                  <a:pt x="36" y="329"/>
                  <a:pt x="36" y="329"/>
                  <a:pt x="36" y="329"/>
                </a:cubicBezTo>
                <a:cubicBezTo>
                  <a:pt x="93" y="329"/>
                  <a:pt x="93" y="329"/>
                  <a:pt x="93" y="329"/>
                </a:cubicBezTo>
                <a:cubicBezTo>
                  <a:pt x="101" y="329"/>
                  <a:pt x="107" y="336"/>
                  <a:pt x="107" y="343"/>
                </a:cubicBezTo>
                <a:cubicBezTo>
                  <a:pt x="107" y="515"/>
                  <a:pt x="107" y="515"/>
                  <a:pt x="107" y="515"/>
                </a:cubicBezTo>
                <a:cubicBezTo>
                  <a:pt x="107" y="522"/>
                  <a:pt x="101" y="528"/>
                  <a:pt x="93" y="528"/>
                </a:cubicBezTo>
                <a:cubicBezTo>
                  <a:pt x="86" y="528"/>
                  <a:pt x="80" y="522"/>
                  <a:pt x="80" y="515"/>
                </a:cubicBezTo>
                <a:cubicBezTo>
                  <a:pt x="80" y="357"/>
                  <a:pt x="80" y="357"/>
                  <a:pt x="80" y="357"/>
                </a:cubicBezTo>
                <a:cubicBezTo>
                  <a:pt x="31" y="357"/>
                  <a:pt x="31" y="357"/>
                  <a:pt x="31" y="357"/>
                </a:cubicBezTo>
                <a:cubicBezTo>
                  <a:pt x="27" y="357"/>
                  <a:pt x="24" y="355"/>
                  <a:pt x="21" y="353"/>
                </a:cubicBezTo>
                <a:cubicBezTo>
                  <a:pt x="6" y="337"/>
                  <a:pt x="6" y="337"/>
                  <a:pt x="6" y="337"/>
                </a:cubicBezTo>
                <a:cubicBezTo>
                  <a:pt x="1" y="332"/>
                  <a:pt x="0" y="324"/>
                  <a:pt x="5" y="319"/>
                </a:cubicBezTo>
                <a:cubicBezTo>
                  <a:pt x="145" y="147"/>
                  <a:pt x="145" y="147"/>
                  <a:pt x="145" y="147"/>
                </a:cubicBezTo>
                <a:cubicBezTo>
                  <a:pt x="151" y="141"/>
                  <a:pt x="161" y="141"/>
                  <a:pt x="166" y="147"/>
                </a:cubicBezTo>
                <a:cubicBezTo>
                  <a:pt x="307" y="319"/>
                  <a:pt x="307" y="319"/>
                  <a:pt x="307" y="319"/>
                </a:cubicBezTo>
                <a:cubicBezTo>
                  <a:pt x="311" y="324"/>
                  <a:pt x="311" y="332"/>
                  <a:pt x="306" y="337"/>
                </a:cubicBezTo>
                <a:cubicBezTo>
                  <a:pt x="290" y="353"/>
                  <a:pt x="290" y="353"/>
                  <a:pt x="290" y="353"/>
                </a:cubicBezTo>
                <a:cubicBezTo>
                  <a:pt x="288" y="355"/>
                  <a:pt x="284" y="357"/>
                  <a:pt x="281" y="357"/>
                </a:cubicBezTo>
                <a:cubicBezTo>
                  <a:pt x="232" y="357"/>
                  <a:pt x="232" y="357"/>
                  <a:pt x="232" y="357"/>
                </a:cubicBezTo>
                <a:cubicBezTo>
                  <a:pt x="232" y="587"/>
                  <a:pt x="232" y="587"/>
                  <a:pt x="232" y="587"/>
                </a:cubicBezTo>
                <a:cubicBezTo>
                  <a:pt x="232" y="594"/>
                  <a:pt x="226" y="600"/>
                  <a:pt x="218" y="600"/>
                </a:cubicBezTo>
                <a:close/>
                <a:moveTo>
                  <a:pt x="468" y="372"/>
                </a:moveTo>
                <a:cubicBezTo>
                  <a:pt x="461" y="372"/>
                  <a:pt x="455" y="366"/>
                  <a:pt x="455" y="359"/>
                </a:cubicBezTo>
                <a:cubicBezTo>
                  <a:pt x="455" y="202"/>
                  <a:pt x="455" y="202"/>
                  <a:pt x="455" y="202"/>
                </a:cubicBezTo>
                <a:cubicBezTo>
                  <a:pt x="455" y="195"/>
                  <a:pt x="461" y="189"/>
                  <a:pt x="468" y="189"/>
                </a:cubicBezTo>
                <a:cubicBezTo>
                  <a:pt x="525" y="189"/>
                  <a:pt x="525" y="189"/>
                  <a:pt x="525" y="189"/>
                </a:cubicBezTo>
                <a:cubicBezTo>
                  <a:pt x="528" y="186"/>
                  <a:pt x="528" y="186"/>
                  <a:pt x="528" y="186"/>
                </a:cubicBezTo>
                <a:cubicBezTo>
                  <a:pt x="406" y="36"/>
                  <a:pt x="406" y="36"/>
                  <a:pt x="406" y="36"/>
                </a:cubicBezTo>
                <a:cubicBezTo>
                  <a:pt x="283" y="186"/>
                  <a:pt x="283" y="186"/>
                  <a:pt x="283" y="186"/>
                </a:cubicBezTo>
                <a:cubicBezTo>
                  <a:pt x="286" y="189"/>
                  <a:pt x="286" y="189"/>
                  <a:pt x="286" y="189"/>
                </a:cubicBezTo>
                <a:cubicBezTo>
                  <a:pt x="343" y="189"/>
                  <a:pt x="343" y="189"/>
                  <a:pt x="343" y="189"/>
                </a:cubicBezTo>
                <a:cubicBezTo>
                  <a:pt x="351" y="189"/>
                  <a:pt x="357" y="195"/>
                  <a:pt x="357" y="202"/>
                </a:cubicBezTo>
                <a:cubicBezTo>
                  <a:pt x="357" y="280"/>
                  <a:pt x="357" y="280"/>
                  <a:pt x="357" y="280"/>
                </a:cubicBezTo>
                <a:cubicBezTo>
                  <a:pt x="357" y="288"/>
                  <a:pt x="351" y="294"/>
                  <a:pt x="343" y="294"/>
                </a:cubicBezTo>
                <a:cubicBezTo>
                  <a:pt x="336" y="294"/>
                  <a:pt x="330" y="288"/>
                  <a:pt x="330" y="280"/>
                </a:cubicBezTo>
                <a:cubicBezTo>
                  <a:pt x="330" y="216"/>
                  <a:pt x="330" y="216"/>
                  <a:pt x="330" y="216"/>
                </a:cubicBezTo>
                <a:cubicBezTo>
                  <a:pt x="281" y="216"/>
                  <a:pt x="281" y="216"/>
                  <a:pt x="281" y="216"/>
                </a:cubicBezTo>
                <a:cubicBezTo>
                  <a:pt x="277" y="216"/>
                  <a:pt x="274" y="214"/>
                  <a:pt x="271" y="212"/>
                </a:cubicBezTo>
                <a:cubicBezTo>
                  <a:pt x="256" y="196"/>
                  <a:pt x="256" y="196"/>
                  <a:pt x="256" y="196"/>
                </a:cubicBezTo>
                <a:cubicBezTo>
                  <a:pt x="251" y="191"/>
                  <a:pt x="250" y="184"/>
                  <a:pt x="255" y="178"/>
                </a:cubicBezTo>
                <a:cubicBezTo>
                  <a:pt x="395" y="6"/>
                  <a:pt x="395" y="6"/>
                  <a:pt x="395" y="6"/>
                </a:cubicBezTo>
                <a:cubicBezTo>
                  <a:pt x="401" y="0"/>
                  <a:pt x="411" y="0"/>
                  <a:pt x="416" y="6"/>
                </a:cubicBezTo>
                <a:cubicBezTo>
                  <a:pt x="557" y="178"/>
                  <a:pt x="557" y="178"/>
                  <a:pt x="557" y="178"/>
                </a:cubicBezTo>
                <a:cubicBezTo>
                  <a:pt x="561" y="184"/>
                  <a:pt x="561" y="191"/>
                  <a:pt x="556" y="196"/>
                </a:cubicBezTo>
                <a:cubicBezTo>
                  <a:pt x="540" y="212"/>
                  <a:pt x="540" y="212"/>
                  <a:pt x="540" y="212"/>
                </a:cubicBezTo>
                <a:cubicBezTo>
                  <a:pt x="538" y="214"/>
                  <a:pt x="534" y="216"/>
                  <a:pt x="531" y="216"/>
                </a:cubicBezTo>
                <a:cubicBezTo>
                  <a:pt x="482" y="216"/>
                  <a:pt x="482" y="216"/>
                  <a:pt x="482" y="216"/>
                </a:cubicBezTo>
                <a:cubicBezTo>
                  <a:pt x="482" y="359"/>
                  <a:pt x="482" y="359"/>
                  <a:pt x="482" y="359"/>
                </a:cubicBezTo>
                <a:cubicBezTo>
                  <a:pt x="482" y="366"/>
                  <a:pt x="476" y="372"/>
                  <a:pt x="468" y="3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27" name="Group 60" descr="up trending graph icon"/>
          <p:cNvGrpSpPr>
            <a:grpSpLocks noChangeAspect="1"/>
          </p:cNvGrpSpPr>
          <p:nvPr/>
        </p:nvGrpSpPr>
        <p:grpSpPr bwMode="auto">
          <a:xfrm>
            <a:off x="4209711" y="3597995"/>
            <a:ext cx="594983" cy="581018"/>
            <a:chOff x="6726" y="600"/>
            <a:chExt cx="426" cy="416"/>
          </a:xfrm>
          <a:solidFill>
            <a:schemeClr val="accent1"/>
          </a:solidFill>
        </p:grpSpPr>
        <p:sp>
          <p:nvSpPr>
            <p:cNvPr id="28" name="Freeform 61"/>
            <p:cNvSpPr>
              <a:spLocks/>
            </p:cNvSpPr>
            <p:nvPr/>
          </p:nvSpPr>
          <p:spPr bwMode="auto">
            <a:xfrm>
              <a:off x="6726" y="999"/>
              <a:ext cx="426" cy="17"/>
            </a:xfrm>
            <a:custGeom>
              <a:avLst/>
              <a:gdLst>
                <a:gd name="T0" fmla="*/ 282 w 288"/>
                <a:gd name="T1" fmla="*/ 12 h 12"/>
                <a:gd name="T2" fmla="*/ 6 w 288"/>
                <a:gd name="T3" fmla="*/ 12 h 12"/>
                <a:gd name="T4" fmla="*/ 0 w 288"/>
                <a:gd name="T5" fmla="*/ 6 h 12"/>
                <a:gd name="T6" fmla="*/ 6 w 288"/>
                <a:gd name="T7" fmla="*/ 0 h 12"/>
                <a:gd name="T8" fmla="*/ 282 w 288"/>
                <a:gd name="T9" fmla="*/ 0 h 12"/>
                <a:gd name="T10" fmla="*/ 288 w 288"/>
                <a:gd name="T11" fmla="*/ 6 h 12"/>
                <a:gd name="T12" fmla="*/ 282 w 28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8" h="12">
                  <a:moveTo>
                    <a:pt x="282" y="12"/>
                  </a:moveTo>
                  <a:cubicBezTo>
                    <a:pt x="6" y="12"/>
                    <a:pt x="6" y="12"/>
                    <a:pt x="6" y="12"/>
                  </a:cubicBezTo>
                  <a:cubicBezTo>
                    <a:pt x="2" y="12"/>
                    <a:pt x="0" y="10"/>
                    <a:pt x="0" y="6"/>
                  </a:cubicBezTo>
                  <a:cubicBezTo>
                    <a:pt x="0" y="3"/>
                    <a:pt x="2" y="0"/>
                    <a:pt x="6" y="0"/>
                  </a:cubicBezTo>
                  <a:cubicBezTo>
                    <a:pt x="282" y="0"/>
                    <a:pt x="282" y="0"/>
                    <a:pt x="282" y="0"/>
                  </a:cubicBezTo>
                  <a:cubicBezTo>
                    <a:pt x="285" y="0"/>
                    <a:pt x="288" y="3"/>
                    <a:pt x="288" y="6"/>
                  </a:cubicBezTo>
                  <a:cubicBezTo>
                    <a:pt x="288" y="10"/>
                    <a:pt x="285" y="12"/>
                    <a:pt x="28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29" name="Freeform 62"/>
            <p:cNvSpPr>
              <a:spLocks noEditPoints="1"/>
            </p:cNvSpPr>
            <p:nvPr/>
          </p:nvSpPr>
          <p:spPr bwMode="auto">
            <a:xfrm>
              <a:off x="6744" y="912"/>
              <a:ext cx="71" cy="104"/>
            </a:xfrm>
            <a:custGeom>
              <a:avLst/>
              <a:gdLst>
                <a:gd name="T0" fmla="*/ 42 w 48"/>
                <a:gd name="T1" fmla="*/ 72 h 72"/>
                <a:gd name="T2" fmla="*/ 6 w 48"/>
                <a:gd name="T3" fmla="*/ 72 h 72"/>
                <a:gd name="T4" fmla="*/ 0 w 48"/>
                <a:gd name="T5" fmla="*/ 66 h 72"/>
                <a:gd name="T6" fmla="*/ 0 w 48"/>
                <a:gd name="T7" fmla="*/ 6 h 72"/>
                <a:gd name="T8" fmla="*/ 6 w 48"/>
                <a:gd name="T9" fmla="*/ 0 h 72"/>
                <a:gd name="T10" fmla="*/ 42 w 48"/>
                <a:gd name="T11" fmla="*/ 0 h 72"/>
                <a:gd name="T12" fmla="*/ 48 w 48"/>
                <a:gd name="T13" fmla="*/ 6 h 72"/>
                <a:gd name="T14" fmla="*/ 48 w 48"/>
                <a:gd name="T15" fmla="*/ 66 h 72"/>
                <a:gd name="T16" fmla="*/ 42 w 48"/>
                <a:gd name="T17" fmla="*/ 72 h 72"/>
                <a:gd name="T18" fmla="*/ 12 w 48"/>
                <a:gd name="T19" fmla="*/ 60 h 72"/>
                <a:gd name="T20" fmla="*/ 36 w 48"/>
                <a:gd name="T21" fmla="*/ 60 h 72"/>
                <a:gd name="T22" fmla="*/ 36 w 48"/>
                <a:gd name="T23" fmla="*/ 12 h 72"/>
                <a:gd name="T24" fmla="*/ 12 w 48"/>
                <a:gd name="T25" fmla="*/ 12 h 72"/>
                <a:gd name="T26" fmla="*/ 12 w 48"/>
                <a:gd name="T2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2">
                  <a:moveTo>
                    <a:pt x="42" y="72"/>
                  </a:moveTo>
                  <a:cubicBezTo>
                    <a:pt x="6" y="72"/>
                    <a:pt x="6" y="72"/>
                    <a:pt x="6" y="72"/>
                  </a:cubicBezTo>
                  <a:cubicBezTo>
                    <a:pt x="2" y="72"/>
                    <a:pt x="0" y="70"/>
                    <a:pt x="0" y="66"/>
                  </a:cubicBezTo>
                  <a:cubicBezTo>
                    <a:pt x="0" y="6"/>
                    <a:pt x="0" y="6"/>
                    <a:pt x="0" y="6"/>
                  </a:cubicBezTo>
                  <a:cubicBezTo>
                    <a:pt x="0" y="3"/>
                    <a:pt x="2" y="0"/>
                    <a:pt x="6" y="0"/>
                  </a:cubicBezTo>
                  <a:cubicBezTo>
                    <a:pt x="42" y="0"/>
                    <a:pt x="42" y="0"/>
                    <a:pt x="42" y="0"/>
                  </a:cubicBezTo>
                  <a:cubicBezTo>
                    <a:pt x="45" y="0"/>
                    <a:pt x="48" y="3"/>
                    <a:pt x="48" y="6"/>
                  </a:cubicBezTo>
                  <a:cubicBezTo>
                    <a:pt x="48" y="66"/>
                    <a:pt x="48" y="66"/>
                    <a:pt x="48" y="66"/>
                  </a:cubicBezTo>
                  <a:cubicBezTo>
                    <a:pt x="48" y="70"/>
                    <a:pt x="45" y="72"/>
                    <a:pt x="42" y="72"/>
                  </a:cubicBezTo>
                  <a:close/>
                  <a:moveTo>
                    <a:pt x="12" y="60"/>
                  </a:moveTo>
                  <a:cubicBezTo>
                    <a:pt x="36" y="60"/>
                    <a:pt x="36" y="60"/>
                    <a:pt x="36" y="60"/>
                  </a:cubicBezTo>
                  <a:cubicBezTo>
                    <a:pt x="36" y="12"/>
                    <a:pt x="36" y="12"/>
                    <a:pt x="36" y="12"/>
                  </a:cubicBezTo>
                  <a:cubicBezTo>
                    <a:pt x="12" y="12"/>
                    <a:pt x="12" y="12"/>
                    <a:pt x="12" y="12"/>
                  </a:cubicBezTo>
                  <a:lnTo>
                    <a:pt x="1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0" name="Freeform 63"/>
            <p:cNvSpPr>
              <a:spLocks noEditPoints="1"/>
            </p:cNvSpPr>
            <p:nvPr/>
          </p:nvSpPr>
          <p:spPr bwMode="auto">
            <a:xfrm>
              <a:off x="6850" y="826"/>
              <a:ext cx="71" cy="190"/>
            </a:xfrm>
            <a:custGeom>
              <a:avLst/>
              <a:gdLst>
                <a:gd name="T0" fmla="*/ 42 w 48"/>
                <a:gd name="T1" fmla="*/ 132 h 132"/>
                <a:gd name="T2" fmla="*/ 6 w 48"/>
                <a:gd name="T3" fmla="*/ 132 h 132"/>
                <a:gd name="T4" fmla="*/ 0 w 48"/>
                <a:gd name="T5" fmla="*/ 126 h 132"/>
                <a:gd name="T6" fmla="*/ 0 w 48"/>
                <a:gd name="T7" fmla="*/ 6 h 132"/>
                <a:gd name="T8" fmla="*/ 6 w 48"/>
                <a:gd name="T9" fmla="*/ 0 h 132"/>
                <a:gd name="T10" fmla="*/ 42 w 48"/>
                <a:gd name="T11" fmla="*/ 0 h 132"/>
                <a:gd name="T12" fmla="*/ 48 w 48"/>
                <a:gd name="T13" fmla="*/ 6 h 132"/>
                <a:gd name="T14" fmla="*/ 48 w 48"/>
                <a:gd name="T15" fmla="*/ 126 h 132"/>
                <a:gd name="T16" fmla="*/ 42 w 48"/>
                <a:gd name="T17" fmla="*/ 132 h 132"/>
                <a:gd name="T18" fmla="*/ 12 w 48"/>
                <a:gd name="T19" fmla="*/ 120 h 132"/>
                <a:gd name="T20" fmla="*/ 36 w 48"/>
                <a:gd name="T21" fmla="*/ 120 h 132"/>
                <a:gd name="T22" fmla="*/ 36 w 48"/>
                <a:gd name="T23" fmla="*/ 12 h 132"/>
                <a:gd name="T24" fmla="*/ 12 w 48"/>
                <a:gd name="T25" fmla="*/ 12 h 132"/>
                <a:gd name="T26" fmla="*/ 12 w 48"/>
                <a:gd name="T27"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32">
                  <a:moveTo>
                    <a:pt x="42" y="132"/>
                  </a:moveTo>
                  <a:cubicBezTo>
                    <a:pt x="6" y="132"/>
                    <a:pt x="6" y="132"/>
                    <a:pt x="6" y="132"/>
                  </a:cubicBezTo>
                  <a:cubicBezTo>
                    <a:pt x="2" y="132"/>
                    <a:pt x="0" y="130"/>
                    <a:pt x="0" y="126"/>
                  </a:cubicBezTo>
                  <a:cubicBezTo>
                    <a:pt x="0" y="6"/>
                    <a:pt x="0" y="6"/>
                    <a:pt x="0" y="6"/>
                  </a:cubicBezTo>
                  <a:cubicBezTo>
                    <a:pt x="0" y="3"/>
                    <a:pt x="2" y="0"/>
                    <a:pt x="6" y="0"/>
                  </a:cubicBezTo>
                  <a:cubicBezTo>
                    <a:pt x="42" y="0"/>
                    <a:pt x="42" y="0"/>
                    <a:pt x="42" y="0"/>
                  </a:cubicBezTo>
                  <a:cubicBezTo>
                    <a:pt x="45" y="0"/>
                    <a:pt x="48" y="3"/>
                    <a:pt x="48" y="6"/>
                  </a:cubicBezTo>
                  <a:cubicBezTo>
                    <a:pt x="48" y="126"/>
                    <a:pt x="48" y="126"/>
                    <a:pt x="48" y="126"/>
                  </a:cubicBezTo>
                  <a:cubicBezTo>
                    <a:pt x="48" y="130"/>
                    <a:pt x="45" y="132"/>
                    <a:pt x="42" y="132"/>
                  </a:cubicBezTo>
                  <a:close/>
                  <a:moveTo>
                    <a:pt x="12" y="120"/>
                  </a:moveTo>
                  <a:cubicBezTo>
                    <a:pt x="36" y="120"/>
                    <a:pt x="36" y="120"/>
                    <a:pt x="36" y="120"/>
                  </a:cubicBezTo>
                  <a:cubicBezTo>
                    <a:pt x="36" y="12"/>
                    <a:pt x="36" y="12"/>
                    <a:pt x="36" y="12"/>
                  </a:cubicBezTo>
                  <a:cubicBezTo>
                    <a:pt x="12" y="12"/>
                    <a:pt x="12" y="12"/>
                    <a:pt x="12" y="12"/>
                  </a:cubicBezTo>
                  <a:lnTo>
                    <a:pt x="1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1" name="Freeform 64"/>
            <p:cNvSpPr>
              <a:spLocks noEditPoints="1"/>
            </p:cNvSpPr>
            <p:nvPr/>
          </p:nvSpPr>
          <p:spPr bwMode="auto">
            <a:xfrm>
              <a:off x="6957" y="860"/>
              <a:ext cx="71" cy="156"/>
            </a:xfrm>
            <a:custGeom>
              <a:avLst/>
              <a:gdLst>
                <a:gd name="T0" fmla="*/ 42 w 48"/>
                <a:gd name="T1" fmla="*/ 108 h 108"/>
                <a:gd name="T2" fmla="*/ 6 w 48"/>
                <a:gd name="T3" fmla="*/ 108 h 108"/>
                <a:gd name="T4" fmla="*/ 0 w 48"/>
                <a:gd name="T5" fmla="*/ 102 h 108"/>
                <a:gd name="T6" fmla="*/ 0 w 48"/>
                <a:gd name="T7" fmla="*/ 6 h 108"/>
                <a:gd name="T8" fmla="*/ 6 w 48"/>
                <a:gd name="T9" fmla="*/ 0 h 108"/>
                <a:gd name="T10" fmla="*/ 42 w 48"/>
                <a:gd name="T11" fmla="*/ 0 h 108"/>
                <a:gd name="T12" fmla="*/ 48 w 48"/>
                <a:gd name="T13" fmla="*/ 6 h 108"/>
                <a:gd name="T14" fmla="*/ 48 w 48"/>
                <a:gd name="T15" fmla="*/ 102 h 108"/>
                <a:gd name="T16" fmla="*/ 42 w 48"/>
                <a:gd name="T17" fmla="*/ 108 h 108"/>
                <a:gd name="T18" fmla="*/ 12 w 48"/>
                <a:gd name="T19" fmla="*/ 96 h 108"/>
                <a:gd name="T20" fmla="*/ 36 w 48"/>
                <a:gd name="T21" fmla="*/ 96 h 108"/>
                <a:gd name="T22" fmla="*/ 36 w 48"/>
                <a:gd name="T23" fmla="*/ 12 h 108"/>
                <a:gd name="T24" fmla="*/ 12 w 48"/>
                <a:gd name="T25" fmla="*/ 12 h 108"/>
                <a:gd name="T26" fmla="*/ 12 w 48"/>
                <a:gd name="T2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08">
                  <a:moveTo>
                    <a:pt x="42" y="108"/>
                  </a:moveTo>
                  <a:cubicBezTo>
                    <a:pt x="6" y="108"/>
                    <a:pt x="6" y="108"/>
                    <a:pt x="6" y="108"/>
                  </a:cubicBezTo>
                  <a:cubicBezTo>
                    <a:pt x="2" y="108"/>
                    <a:pt x="0" y="106"/>
                    <a:pt x="0" y="102"/>
                  </a:cubicBezTo>
                  <a:cubicBezTo>
                    <a:pt x="0" y="6"/>
                    <a:pt x="0" y="6"/>
                    <a:pt x="0" y="6"/>
                  </a:cubicBezTo>
                  <a:cubicBezTo>
                    <a:pt x="0" y="3"/>
                    <a:pt x="2" y="0"/>
                    <a:pt x="6" y="0"/>
                  </a:cubicBezTo>
                  <a:cubicBezTo>
                    <a:pt x="42" y="0"/>
                    <a:pt x="42" y="0"/>
                    <a:pt x="42" y="0"/>
                  </a:cubicBezTo>
                  <a:cubicBezTo>
                    <a:pt x="45" y="0"/>
                    <a:pt x="48" y="3"/>
                    <a:pt x="48" y="6"/>
                  </a:cubicBezTo>
                  <a:cubicBezTo>
                    <a:pt x="48" y="102"/>
                    <a:pt x="48" y="102"/>
                    <a:pt x="48" y="102"/>
                  </a:cubicBezTo>
                  <a:cubicBezTo>
                    <a:pt x="48" y="106"/>
                    <a:pt x="45" y="108"/>
                    <a:pt x="42" y="108"/>
                  </a:cubicBezTo>
                  <a:close/>
                  <a:moveTo>
                    <a:pt x="12" y="96"/>
                  </a:moveTo>
                  <a:cubicBezTo>
                    <a:pt x="36" y="96"/>
                    <a:pt x="36" y="96"/>
                    <a:pt x="36" y="96"/>
                  </a:cubicBezTo>
                  <a:cubicBezTo>
                    <a:pt x="36" y="12"/>
                    <a:pt x="36" y="12"/>
                    <a:pt x="36" y="12"/>
                  </a:cubicBezTo>
                  <a:cubicBezTo>
                    <a:pt x="12" y="12"/>
                    <a:pt x="12" y="12"/>
                    <a:pt x="12" y="12"/>
                  </a:cubicBezTo>
                  <a:lnTo>
                    <a:pt x="1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2" name="Freeform 65"/>
            <p:cNvSpPr>
              <a:spLocks noEditPoints="1"/>
            </p:cNvSpPr>
            <p:nvPr/>
          </p:nvSpPr>
          <p:spPr bwMode="auto">
            <a:xfrm>
              <a:off x="7063" y="739"/>
              <a:ext cx="71" cy="277"/>
            </a:xfrm>
            <a:custGeom>
              <a:avLst/>
              <a:gdLst>
                <a:gd name="T0" fmla="*/ 42 w 48"/>
                <a:gd name="T1" fmla="*/ 192 h 192"/>
                <a:gd name="T2" fmla="*/ 6 w 48"/>
                <a:gd name="T3" fmla="*/ 192 h 192"/>
                <a:gd name="T4" fmla="*/ 0 w 48"/>
                <a:gd name="T5" fmla="*/ 186 h 192"/>
                <a:gd name="T6" fmla="*/ 0 w 48"/>
                <a:gd name="T7" fmla="*/ 6 h 192"/>
                <a:gd name="T8" fmla="*/ 6 w 48"/>
                <a:gd name="T9" fmla="*/ 0 h 192"/>
                <a:gd name="T10" fmla="*/ 42 w 48"/>
                <a:gd name="T11" fmla="*/ 0 h 192"/>
                <a:gd name="T12" fmla="*/ 48 w 48"/>
                <a:gd name="T13" fmla="*/ 6 h 192"/>
                <a:gd name="T14" fmla="*/ 48 w 48"/>
                <a:gd name="T15" fmla="*/ 186 h 192"/>
                <a:gd name="T16" fmla="*/ 42 w 48"/>
                <a:gd name="T17" fmla="*/ 192 h 192"/>
                <a:gd name="T18" fmla="*/ 12 w 48"/>
                <a:gd name="T19" fmla="*/ 180 h 192"/>
                <a:gd name="T20" fmla="*/ 36 w 48"/>
                <a:gd name="T21" fmla="*/ 180 h 192"/>
                <a:gd name="T22" fmla="*/ 36 w 48"/>
                <a:gd name="T23" fmla="*/ 12 h 192"/>
                <a:gd name="T24" fmla="*/ 12 w 48"/>
                <a:gd name="T25" fmla="*/ 12 h 192"/>
                <a:gd name="T26" fmla="*/ 12 w 48"/>
                <a:gd name="T27" fmla="*/ 18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92">
                  <a:moveTo>
                    <a:pt x="42" y="192"/>
                  </a:moveTo>
                  <a:cubicBezTo>
                    <a:pt x="6" y="192"/>
                    <a:pt x="6" y="192"/>
                    <a:pt x="6" y="192"/>
                  </a:cubicBezTo>
                  <a:cubicBezTo>
                    <a:pt x="2" y="192"/>
                    <a:pt x="0" y="190"/>
                    <a:pt x="0" y="186"/>
                  </a:cubicBezTo>
                  <a:cubicBezTo>
                    <a:pt x="0" y="6"/>
                    <a:pt x="0" y="6"/>
                    <a:pt x="0" y="6"/>
                  </a:cubicBezTo>
                  <a:cubicBezTo>
                    <a:pt x="0" y="3"/>
                    <a:pt x="2" y="0"/>
                    <a:pt x="6" y="0"/>
                  </a:cubicBezTo>
                  <a:cubicBezTo>
                    <a:pt x="42" y="0"/>
                    <a:pt x="42" y="0"/>
                    <a:pt x="42" y="0"/>
                  </a:cubicBezTo>
                  <a:cubicBezTo>
                    <a:pt x="45" y="0"/>
                    <a:pt x="48" y="3"/>
                    <a:pt x="48" y="6"/>
                  </a:cubicBezTo>
                  <a:cubicBezTo>
                    <a:pt x="48" y="186"/>
                    <a:pt x="48" y="186"/>
                    <a:pt x="48" y="186"/>
                  </a:cubicBezTo>
                  <a:cubicBezTo>
                    <a:pt x="48" y="190"/>
                    <a:pt x="45" y="192"/>
                    <a:pt x="42" y="192"/>
                  </a:cubicBezTo>
                  <a:close/>
                  <a:moveTo>
                    <a:pt x="12" y="180"/>
                  </a:moveTo>
                  <a:cubicBezTo>
                    <a:pt x="36" y="180"/>
                    <a:pt x="36" y="180"/>
                    <a:pt x="36" y="180"/>
                  </a:cubicBezTo>
                  <a:cubicBezTo>
                    <a:pt x="36" y="12"/>
                    <a:pt x="36" y="12"/>
                    <a:pt x="36" y="12"/>
                  </a:cubicBezTo>
                  <a:cubicBezTo>
                    <a:pt x="12" y="12"/>
                    <a:pt x="12" y="12"/>
                    <a:pt x="12" y="12"/>
                  </a:cubicBezTo>
                  <a:lnTo>
                    <a:pt x="1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3" name="Freeform 66"/>
            <p:cNvSpPr>
              <a:spLocks noEditPoints="1"/>
            </p:cNvSpPr>
            <p:nvPr/>
          </p:nvSpPr>
          <p:spPr bwMode="auto">
            <a:xfrm>
              <a:off x="6753" y="774"/>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4" name="Freeform 67"/>
            <p:cNvSpPr>
              <a:spLocks noEditPoints="1"/>
            </p:cNvSpPr>
            <p:nvPr/>
          </p:nvSpPr>
          <p:spPr bwMode="auto">
            <a:xfrm>
              <a:off x="6859" y="687"/>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5" name="Freeform 68"/>
            <p:cNvSpPr>
              <a:spLocks noEditPoints="1"/>
            </p:cNvSpPr>
            <p:nvPr/>
          </p:nvSpPr>
          <p:spPr bwMode="auto">
            <a:xfrm>
              <a:off x="6966" y="722"/>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6" name="Freeform 69"/>
            <p:cNvSpPr>
              <a:spLocks noEditPoints="1"/>
            </p:cNvSpPr>
            <p:nvPr/>
          </p:nvSpPr>
          <p:spPr bwMode="auto">
            <a:xfrm>
              <a:off x="7072" y="600"/>
              <a:ext cx="54"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7" name="Freeform 70"/>
            <p:cNvSpPr>
              <a:spLocks/>
            </p:cNvSpPr>
            <p:nvPr/>
          </p:nvSpPr>
          <p:spPr bwMode="auto">
            <a:xfrm>
              <a:off x="6782" y="714"/>
              <a:ext cx="99" cy="84"/>
            </a:xfrm>
            <a:custGeom>
              <a:avLst/>
              <a:gdLst>
                <a:gd name="T0" fmla="*/ 7 w 67"/>
                <a:gd name="T1" fmla="*/ 58 h 58"/>
                <a:gd name="T2" fmla="*/ 2 w 67"/>
                <a:gd name="T3" fmla="*/ 56 h 58"/>
                <a:gd name="T4" fmla="*/ 3 w 67"/>
                <a:gd name="T5" fmla="*/ 47 h 58"/>
                <a:gd name="T6" fmla="*/ 57 w 67"/>
                <a:gd name="T7" fmla="*/ 3 h 58"/>
                <a:gd name="T8" fmla="*/ 65 w 67"/>
                <a:gd name="T9" fmla="*/ 3 h 58"/>
                <a:gd name="T10" fmla="*/ 64 w 67"/>
                <a:gd name="T11" fmla="*/ 12 h 58"/>
                <a:gd name="T12" fmla="*/ 11 w 67"/>
                <a:gd name="T13" fmla="*/ 56 h 58"/>
                <a:gd name="T14" fmla="*/ 7 w 67"/>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8">
                  <a:moveTo>
                    <a:pt x="7" y="58"/>
                  </a:moveTo>
                  <a:cubicBezTo>
                    <a:pt x="5" y="58"/>
                    <a:pt x="3" y="57"/>
                    <a:pt x="2" y="56"/>
                  </a:cubicBezTo>
                  <a:cubicBezTo>
                    <a:pt x="0" y="53"/>
                    <a:pt x="0" y="49"/>
                    <a:pt x="3" y="47"/>
                  </a:cubicBezTo>
                  <a:cubicBezTo>
                    <a:pt x="57" y="3"/>
                    <a:pt x="57" y="3"/>
                    <a:pt x="57" y="3"/>
                  </a:cubicBezTo>
                  <a:cubicBezTo>
                    <a:pt x="59" y="0"/>
                    <a:pt x="63" y="1"/>
                    <a:pt x="65" y="3"/>
                  </a:cubicBezTo>
                  <a:cubicBezTo>
                    <a:pt x="67" y="6"/>
                    <a:pt x="67" y="10"/>
                    <a:pt x="64" y="12"/>
                  </a:cubicBezTo>
                  <a:cubicBezTo>
                    <a:pt x="11" y="56"/>
                    <a:pt x="11" y="56"/>
                    <a:pt x="11" y="56"/>
                  </a:cubicBezTo>
                  <a:cubicBezTo>
                    <a:pt x="10" y="57"/>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8" name="Freeform 71"/>
            <p:cNvSpPr>
              <a:spLocks/>
            </p:cNvSpPr>
            <p:nvPr/>
          </p:nvSpPr>
          <p:spPr bwMode="auto">
            <a:xfrm>
              <a:off x="6892" y="708"/>
              <a:ext cx="93" cy="44"/>
            </a:xfrm>
            <a:custGeom>
              <a:avLst/>
              <a:gdLst>
                <a:gd name="T0" fmla="*/ 57 w 63"/>
                <a:gd name="T1" fmla="*/ 30 h 30"/>
                <a:gd name="T2" fmla="*/ 55 w 63"/>
                <a:gd name="T3" fmla="*/ 29 h 30"/>
                <a:gd name="T4" fmla="*/ 5 w 63"/>
                <a:gd name="T5" fmla="*/ 13 h 30"/>
                <a:gd name="T6" fmla="*/ 1 w 63"/>
                <a:gd name="T7" fmla="*/ 5 h 30"/>
                <a:gd name="T8" fmla="*/ 9 w 63"/>
                <a:gd name="T9" fmla="*/ 2 h 30"/>
                <a:gd name="T10" fmla="*/ 58 w 63"/>
                <a:gd name="T11" fmla="*/ 18 h 30"/>
                <a:gd name="T12" fmla="*/ 62 w 63"/>
                <a:gd name="T13" fmla="*/ 26 h 30"/>
                <a:gd name="T14" fmla="*/ 57 w 63"/>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30">
                  <a:moveTo>
                    <a:pt x="57" y="30"/>
                  </a:moveTo>
                  <a:cubicBezTo>
                    <a:pt x="56" y="30"/>
                    <a:pt x="55" y="30"/>
                    <a:pt x="55" y="29"/>
                  </a:cubicBezTo>
                  <a:cubicBezTo>
                    <a:pt x="5" y="13"/>
                    <a:pt x="5" y="13"/>
                    <a:pt x="5" y="13"/>
                  </a:cubicBezTo>
                  <a:cubicBezTo>
                    <a:pt x="2" y="12"/>
                    <a:pt x="0" y="8"/>
                    <a:pt x="1" y="5"/>
                  </a:cubicBezTo>
                  <a:cubicBezTo>
                    <a:pt x="2" y="2"/>
                    <a:pt x="6" y="0"/>
                    <a:pt x="9" y="2"/>
                  </a:cubicBezTo>
                  <a:cubicBezTo>
                    <a:pt x="58" y="18"/>
                    <a:pt x="58" y="18"/>
                    <a:pt x="58" y="18"/>
                  </a:cubicBezTo>
                  <a:cubicBezTo>
                    <a:pt x="62" y="19"/>
                    <a:pt x="63" y="23"/>
                    <a:pt x="62" y="26"/>
                  </a:cubicBezTo>
                  <a:cubicBezTo>
                    <a:pt x="61" y="28"/>
                    <a:pt x="59" y="30"/>
                    <a:pt x="5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sp>
          <p:nvSpPr>
            <p:cNvPr id="39" name="Freeform 72"/>
            <p:cNvSpPr>
              <a:spLocks/>
            </p:cNvSpPr>
            <p:nvPr/>
          </p:nvSpPr>
          <p:spPr bwMode="auto">
            <a:xfrm>
              <a:off x="6994" y="630"/>
              <a:ext cx="103" cy="113"/>
            </a:xfrm>
            <a:custGeom>
              <a:avLst/>
              <a:gdLst>
                <a:gd name="T0" fmla="*/ 6 w 70"/>
                <a:gd name="T1" fmla="*/ 78 h 78"/>
                <a:gd name="T2" fmla="*/ 3 w 70"/>
                <a:gd name="T3" fmla="*/ 77 h 78"/>
                <a:gd name="T4" fmla="*/ 2 w 70"/>
                <a:gd name="T5" fmla="*/ 68 h 78"/>
                <a:gd name="T6" fmla="*/ 58 w 70"/>
                <a:gd name="T7" fmla="*/ 3 h 78"/>
                <a:gd name="T8" fmla="*/ 67 w 70"/>
                <a:gd name="T9" fmla="*/ 2 h 78"/>
                <a:gd name="T10" fmla="*/ 67 w 70"/>
                <a:gd name="T11" fmla="*/ 10 h 78"/>
                <a:gd name="T12" fmla="*/ 11 w 70"/>
                <a:gd name="T13" fmla="*/ 76 h 78"/>
                <a:gd name="T14" fmla="*/ 6 w 70"/>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78">
                  <a:moveTo>
                    <a:pt x="6" y="78"/>
                  </a:moveTo>
                  <a:cubicBezTo>
                    <a:pt x="5" y="78"/>
                    <a:pt x="4" y="78"/>
                    <a:pt x="3" y="77"/>
                  </a:cubicBezTo>
                  <a:cubicBezTo>
                    <a:pt x="0" y="75"/>
                    <a:pt x="0" y="71"/>
                    <a:pt x="2" y="68"/>
                  </a:cubicBezTo>
                  <a:cubicBezTo>
                    <a:pt x="58" y="3"/>
                    <a:pt x="58" y="3"/>
                    <a:pt x="58" y="3"/>
                  </a:cubicBezTo>
                  <a:cubicBezTo>
                    <a:pt x="60" y="0"/>
                    <a:pt x="64" y="0"/>
                    <a:pt x="67" y="2"/>
                  </a:cubicBezTo>
                  <a:cubicBezTo>
                    <a:pt x="69" y="4"/>
                    <a:pt x="70" y="8"/>
                    <a:pt x="67" y="10"/>
                  </a:cubicBezTo>
                  <a:cubicBezTo>
                    <a:pt x="11" y="76"/>
                    <a:pt x="11" y="76"/>
                    <a:pt x="11" y="76"/>
                  </a:cubicBezTo>
                  <a:cubicBezTo>
                    <a:pt x="10" y="78"/>
                    <a:pt x="8" y="78"/>
                    <a:pt x="6"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05544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13215" y="2509263"/>
            <a:ext cx="3854450" cy="1277938"/>
          </a:xfrm>
        </p:spPr>
        <p:txBody>
          <a:bodyPr/>
          <a:lstStyle/>
          <a:p>
            <a:r>
              <a:rPr lang="en-US" dirty="0"/>
              <a:t>What Are the Services ? </a:t>
            </a:r>
          </a:p>
        </p:txBody>
      </p:sp>
      <p:sp>
        <p:nvSpPr>
          <p:cNvPr id="5" name="Content Placeholder 4"/>
          <p:cNvSpPr>
            <a:spLocks noGrp="1"/>
          </p:cNvSpPr>
          <p:nvPr>
            <p:ph idx="4294967295"/>
          </p:nvPr>
        </p:nvSpPr>
        <p:spPr>
          <a:xfrm>
            <a:off x="4717673" y="233457"/>
            <a:ext cx="4513262" cy="5526088"/>
          </a:xfrm>
        </p:spPr>
        <p:txBody>
          <a:bodyPr>
            <a:noAutofit/>
          </a:bodyPr>
          <a:lstStyle/>
          <a:p>
            <a:r>
              <a:rPr lang="en-US" sz="1600" b="1" dirty="0">
                <a:solidFill>
                  <a:schemeClr val="accent1"/>
                </a:solidFill>
              </a:rPr>
              <a:t>Service Categories Support Services</a:t>
            </a:r>
          </a:p>
          <a:p>
            <a:pPr marL="744538" indent="-304800"/>
            <a:r>
              <a:rPr lang="en-US" sz="1200" dirty="0"/>
              <a:t>CHILD CARE SERVICES</a:t>
            </a:r>
          </a:p>
          <a:p>
            <a:pPr marL="744538" indent="-304800"/>
            <a:r>
              <a:rPr lang="en-US" sz="1200" dirty="0"/>
              <a:t>EMERGENCY FINANCIAL ASSISTANCE</a:t>
            </a:r>
          </a:p>
          <a:p>
            <a:pPr marL="744538" indent="-304800"/>
            <a:r>
              <a:rPr lang="en-US" sz="1200" dirty="0"/>
              <a:t>FOOD BANK/ HOME DELIVERED MEALS</a:t>
            </a:r>
          </a:p>
          <a:p>
            <a:pPr marL="744538" indent="-304800"/>
            <a:r>
              <a:rPr lang="en-US" sz="1200" dirty="0"/>
              <a:t>HEALTH EDUCATION/RISK REDUCTION</a:t>
            </a:r>
          </a:p>
          <a:p>
            <a:pPr marL="744538" indent="-304800"/>
            <a:r>
              <a:rPr lang="en-US" sz="1200" dirty="0"/>
              <a:t>HOUSING </a:t>
            </a:r>
          </a:p>
          <a:p>
            <a:pPr marL="744538" indent="-304800"/>
            <a:r>
              <a:rPr lang="en-US" sz="1200" dirty="0"/>
              <a:t>LINGUISTIC SERVICES</a:t>
            </a:r>
          </a:p>
          <a:p>
            <a:pPr marL="744538" indent="-304800"/>
            <a:r>
              <a:rPr lang="en-US" sz="1200" dirty="0"/>
              <a:t>MEDICAL TRANSPORTATION</a:t>
            </a:r>
          </a:p>
          <a:p>
            <a:pPr marL="744538" indent="-304800"/>
            <a:r>
              <a:rPr lang="en-US" sz="1200" dirty="0"/>
              <a:t>NON-MEDICAL CASE MANAGEMENT SERVICES</a:t>
            </a:r>
          </a:p>
          <a:p>
            <a:pPr marL="744538" indent="-304800"/>
            <a:r>
              <a:rPr lang="en-US" sz="1200" dirty="0"/>
              <a:t>*NON-MEDICAL CASE MANAGEMENT SERVICES – HOUSING BASED CASE MANAGEMENT</a:t>
            </a:r>
          </a:p>
          <a:p>
            <a:pPr marL="744538" indent="-304800"/>
            <a:r>
              <a:rPr lang="en-US" sz="1200" dirty="0"/>
              <a:t>LEGAL SERVICES</a:t>
            </a:r>
          </a:p>
          <a:p>
            <a:pPr marL="744538" indent="-304800"/>
            <a:r>
              <a:rPr lang="en-US" sz="1200" dirty="0"/>
              <a:t>OUTREACH SERVICES </a:t>
            </a:r>
          </a:p>
          <a:p>
            <a:pPr marL="744538" indent="-304800"/>
            <a:r>
              <a:rPr lang="en-US" sz="1200" dirty="0"/>
              <a:t>OUTREACH (STREET)</a:t>
            </a:r>
          </a:p>
          <a:p>
            <a:pPr marL="744538" indent="-304800"/>
            <a:r>
              <a:rPr lang="en-US" sz="1200" dirty="0"/>
              <a:t>REFERRAL FOR HEALTH CARE AND SUPPORT SERVICES</a:t>
            </a:r>
          </a:p>
          <a:p>
            <a:pPr marL="744538" indent="-304800"/>
            <a:r>
              <a:rPr lang="en-US" sz="1200" dirty="0"/>
              <a:t>RESPITE CARE FOR ADULTS /CHILDREN/YOUTH</a:t>
            </a:r>
          </a:p>
          <a:p>
            <a:r>
              <a:rPr lang="en-US" sz="1600" b="1" dirty="0">
                <a:solidFill>
                  <a:schemeClr val="accent1"/>
                </a:solidFill>
              </a:rPr>
              <a:t>Other Funding in our EMA </a:t>
            </a:r>
            <a:endParaRPr lang="en-US" sz="1200" dirty="0"/>
          </a:p>
          <a:p>
            <a:pPr marL="744538" indent="-304800"/>
            <a:r>
              <a:rPr lang="en-US" sz="1200" dirty="0"/>
              <a:t>PART C –EARLY INTERVENTION SERVICES</a:t>
            </a:r>
          </a:p>
          <a:p>
            <a:pPr marL="744538" indent="-304800"/>
            <a:r>
              <a:rPr lang="en-US" sz="1200" dirty="0"/>
              <a:t>PART D – WOMEN. INFANTS ,CHILDREN &amp; YOUTH</a:t>
            </a:r>
          </a:p>
          <a:p>
            <a:pPr marL="744538" indent="-304800"/>
            <a:r>
              <a:rPr lang="en-US" sz="1200" dirty="0"/>
              <a:t>PART F – SPECIAL PROJECTS OF NATIONAL SIGNIFICANCE</a:t>
            </a:r>
          </a:p>
          <a:p>
            <a:pPr marL="439738" indent="0">
              <a:buNone/>
            </a:pPr>
            <a:endParaRPr lang="en-US" sz="1400" dirty="0"/>
          </a:p>
        </p:txBody>
      </p:sp>
      <p:grpSp>
        <p:nvGrpSpPr>
          <p:cNvPr id="6" name="Group 89" descr="checkmark icon with pencil"/>
          <p:cNvGrpSpPr>
            <a:grpSpLocks noChangeAspect="1"/>
          </p:cNvGrpSpPr>
          <p:nvPr/>
        </p:nvGrpSpPr>
        <p:grpSpPr bwMode="auto">
          <a:xfrm>
            <a:off x="4209425" y="5302948"/>
            <a:ext cx="589100" cy="589100"/>
            <a:chOff x="6539" y="440"/>
            <a:chExt cx="426" cy="426"/>
          </a:xfrm>
          <a:solidFill>
            <a:schemeClr val="accent1"/>
          </a:solidFill>
        </p:grpSpPr>
        <p:sp>
          <p:nvSpPr>
            <p:cNvPr id="7" name="Freeform 90"/>
            <p:cNvSpPr>
              <a:spLocks noEditPoints="1"/>
            </p:cNvSpPr>
            <p:nvPr/>
          </p:nvSpPr>
          <p:spPr bwMode="auto">
            <a:xfrm>
              <a:off x="6752" y="653"/>
              <a:ext cx="213" cy="213"/>
            </a:xfrm>
            <a:custGeom>
              <a:avLst/>
              <a:gdLst>
                <a:gd name="T0" fmla="*/ 6 w 144"/>
                <a:gd name="T1" fmla="*/ 144 h 144"/>
                <a:gd name="T2" fmla="*/ 2 w 144"/>
                <a:gd name="T3" fmla="*/ 143 h 144"/>
                <a:gd name="T4" fmla="*/ 1 w 144"/>
                <a:gd name="T5" fmla="*/ 137 h 144"/>
                <a:gd name="T6" fmla="*/ 13 w 144"/>
                <a:gd name="T7" fmla="*/ 95 h 144"/>
                <a:gd name="T8" fmla="*/ 14 w 144"/>
                <a:gd name="T9" fmla="*/ 92 h 144"/>
                <a:gd name="T10" fmla="*/ 104 w 144"/>
                <a:gd name="T11" fmla="*/ 2 h 144"/>
                <a:gd name="T12" fmla="*/ 113 w 144"/>
                <a:gd name="T13" fmla="*/ 2 h 144"/>
                <a:gd name="T14" fmla="*/ 143 w 144"/>
                <a:gd name="T15" fmla="*/ 32 h 144"/>
                <a:gd name="T16" fmla="*/ 144 w 144"/>
                <a:gd name="T17" fmla="*/ 36 h 144"/>
                <a:gd name="T18" fmla="*/ 143 w 144"/>
                <a:gd name="T19" fmla="*/ 41 h 144"/>
                <a:gd name="T20" fmla="*/ 53 w 144"/>
                <a:gd name="T21" fmla="*/ 131 h 144"/>
                <a:gd name="T22" fmla="*/ 50 w 144"/>
                <a:gd name="T23" fmla="*/ 132 h 144"/>
                <a:gd name="T24" fmla="*/ 8 w 144"/>
                <a:gd name="T25" fmla="*/ 144 h 144"/>
                <a:gd name="T26" fmla="*/ 6 w 144"/>
                <a:gd name="T27" fmla="*/ 144 h 144"/>
                <a:gd name="T28" fmla="*/ 24 w 144"/>
                <a:gd name="T29" fmla="*/ 100 h 144"/>
                <a:gd name="T30" fmla="*/ 15 w 144"/>
                <a:gd name="T31" fmla="*/ 130 h 144"/>
                <a:gd name="T32" fmla="*/ 45 w 144"/>
                <a:gd name="T33" fmla="*/ 121 h 144"/>
                <a:gd name="T34" fmla="*/ 130 w 144"/>
                <a:gd name="T35" fmla="*/ 36 h 144"/>
                <a:gd name="T36" fmla="*/ 108 w 144"/>
                <a:gd name="T37" fmla="*/ 15 h 144"/>
                <a:gd name="T38" fmla="*/ 24 w 144"/>
                <a:gd name="T39" fmla="*/ 100 h 144"/>
                <a:gd name="T40" fmla="*/ 48 w 144"/>
                <a:gd name="T41" fmla="*/ 126 h 144"/>
                <a:gd name="T42" fmla="*/ 48 w 144"/>
                <a:gd name="T43" fmla="*/ 12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 h="144">
                  <a:moveTo>
                    <a:pt x="6" y="144"/>
                  </a:moveTo>
                  <a:cubicBezTo>
                    <a:pt x="5" y="144"/>
                    <a:pt x="3" y="144"/>
                    <a:pt x="2" y="143"/>
                  </a:cubicBezTo>
                  <a:cubicBezTo>
                    <a:pt x="1" y="141"/>
                    <a:pt x="0" y="139"/>
                    <a:pt x="1" y="137"/>
                  </a:cubicBezTo>
                  <a:cubicBezTo>
                    <a:pt x="13" y="95"/>
                    <a:pt x="13" y="95"/>
                    <a:pt x="13" y="95"/>
                  </a:cubicBezTo>
                  <a:cubicBezTo>
                    <a:pt x="13" y="94"/>
                    <a:pt x="13" y="93"/>
                    <a:pt x="14" y="92"/>
                  </a:cubicBezTo>
                  <a:cubicBezTo>
                    <a:pt x="104" y="2"/>
                    <a:pt x="104" y="2"/>
                    <a:pt x="104" y="2"/>
                  </a:cubicBezTo>
                  <a:cubicBezTo>
                    <a:pt x="107" y="0"/>
                    <a:pt x="110" y="0"/>
                    <a:pt x="113" y="2"/>
                  </a:cubicBezTo>
                  <a:cubicBezTo>
                    <a:pt x="143" y="32"/>
                    <a:pt x="143" y="32"/>
                    <a:pt x="143" y="32"/>
                  </a:cubicBezTo>
                  <a:cubicBezTo>
                    <a:pt x="144" y="33"/>
                    <a:pt x="144" y="35"/>
                    <a:pt x="144" y="36"/>
                  </a:cubicBezTo>
                  <a:cubicBezTo>
                    <a:pt x="144" y="38"/>
                    <a:pt x="144" y="40"/>
                    <a:pt x="143" y="41"/>
                  </a:cubicBezTo>
                  <a:cubicBezTo>
                    <a:pt x="53" y="131"/>
                    <a:pt x="53" y="131"/>
                    <a:pt x="53" y="131"/>
                  </a:cubicBezTo>
                  <a:cubicBezTo>
                    <a:pt x="52" y="131"/>
                    <a:pt x="51" y="132"/>
                    <a:pt x="50" y="132"/>
                  </a:cubicBezTo>
                  <a:cubicBezTo>
                    <a:pt x="8" y="144"/>
                    <a:pt x="8" y="144"/>
                    <a:pt x="8" y="144"/>
                  </a:cubicBezTo>
                  <a:cubicBezTo>
                    <a:pt x="8" y="144"/>
                    <a:pt x="7" y="144"/>
                    <a:pt x="6" y="144"/>
                  </a:cubicBezTo>
                  <a:close/>
                  <a:moveTo>
                    <a:pt x="24" y="100"/>
                  </a:moveTo>
                  <a:cubicBezTo>
                    <a:pt x="15" y="130"/>
                    <a:pt x="15" y="130"/>
                    <a:pt x="15" y="130"/>
                  </a:cubicBezTo>
                  <a:cubicBezTo>
                    <a:pt x="45" y="121"/>
                    <a:pt x="45" y="121"/>
                    <a:pt x="45" y="121"/>
                  </a:cubicBezTo>
                  <a:cubicBezTo>
                    <a:pt x="130" y="36"/>
                    <a:pt x="130" y="36"/>
                    <a:pt x="130" y="36"/>
                  </a:cubicBezTo>
                  <a:cubicBezTo>
                    <a:pt x="108" y="15"/>
                    <a:pt x="108" y="15"/>
                    <a:pt x="108" y="15"/>
                  </a:cubicBezTo>
                  <a:lnTo>
                    <a:pt x="24" y="100"/>
                  </a:lnTo>
                  <a:close/>
                  <a:moveTo>
                    <a:pt x="48" y="126"/>
                  </a:moveTo>
                  <a:cubicBezTo>
                    <a:pt x="48" y="126"/>
                    <a:pt x="48" y="126"/>
                    <a:pt x="48"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8" name="Freeform 91"/>
            <p:cNvSpPr>
              <a:spLocks/>
            </p:cNvSpPr>
            <p:nvPr/>
          </p:nvSpPr>
          <p:spPr bwMode="auto">
            <a:xfrm>
              <a:off x="6871" y="692"/>
              <a:ext cx="57" cy="57"/>
            </a:xfrm>
            <a:custGeom>
              <a:avLst/>
              <a:gdLst>
                <a:gd name="T0" fmla="*/ 44 w 57"/>
                <a:gd name="T1" fmla="*/ 57 h 57"/>
                <a:gd name="T2" fmla="*/ 0 w 57"/>
                <a:gd name="T3" fmla="*/ 13 h 57"/>
                <a:gd name="T4" fmla="*/ 13 w 57"/>
                <a:gd name="T5" fmla="*/ 0 h 57"/>
                <a:gd name="T6" fmla="*/ 57 w 57"/>
                <a:gd name="T7" fmla="*/ 44 h 57"/>
                <a:gd name="T8" fmla="*/ 44 w 57"/>
                <a:gd name="T9" fmla="*/ 57 h 57"/>
              </a:gdLst>
              <a:ahLst/>
              <a:cxnLst>
                <a:cxn ang="0">
                  <a:pos x="T0" y="T1"/>
                </a:cxn>
                <a:cxn ang="0">
                  <a:pos x="T2" y="T3"/>
                </a:cxn>
                <a:cxn ang="0">
                  <a:pos x="T4" y="T5"/>
                </a:cxn>
                <a:cxn ang="0">
                  <a:pos x="T6" y="T7"/>
                </a:cxn>
                <a:cxn ang="0">
                  <a:pos x="T8" y="T9"/>
                </a:cxn>
              </a:cxnLst>
              <a:rect l="0" t="0" r="r" b="b"/>
              <a:pathLst>
                <a:path w="57" h="57">
                  <a:moveTo>
                    <a:pt x="44" y="57"/>
                  </a:moveTo>
                  <a:lnTo>
                    <a:pt x="0" y="13"/>
                  </a:lnTo>
                  <a:lnTo>
                    <a:pt x="13" y="0"/>
                  </a:lnTo>
                  <a:lnTo>
                    <a:pt x="57" y="44"/>
                  </a:lnTo>
                  <a:lnTo>
                    <a:pt x="44"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9" name="Freeform 92"/>
            <p:cNvSpPr>
              <a:spLocks/>
            </p:cNvSpPr>
            <p:nvPr/>
          </p:nvSpPr>
          <p:spPr bwMode="auto">
            <a:xfrm>
              <a:off x="6770" y="786"/>
              <a:ext cx="64" cy="62"/>
            </a:xfrm>
            <a:custGeom>
              <a:avLst/>
              <a:gdLst>
                <a:gd name="T0" fmla="*/ 36 w 43"/>
                <a:gd name="T1" fmla="*/ 42 h 42"/>
                <a:gd name="T2" fmla="*/ 32 w 43"/>
                <a:gd name="T3" fmla="*/ 41 h 42"/>
                <a:gd name="T4" fmla="*/ 2 w 43"/>
                <a:gd name="T5" fmla="*/ 11 h 42"/>
                <a:gd name="T6" fmla="*/ 2 w 43"/>
                <a:gd name="T7" fmla="*/ 2 h 42"/>
                <a:gd name="T8" fmla="*/ 11 w 43"/>
                <a:gd name="T9" fmla="*/ 2 h 42"/>
                <a:gd name="T10" fmla="*/ 41 w 43"/>
                <a:gd name="T11" fmla="*/ 32 h 42"/>
                <a:gd name="T12" fmla="*/ 41 w 43"/>
                <a:gd name="T13" fmla="*/ 41 h 42"/>
                <a:gd name="T14" fmla="*/ 36 w 43"/>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42">
                  <a:moveTo>
                    <a:pt x="36" y="42"/>
                  </a:moveTo>
                  <a:cubicBezTo>
                    <a:pt x="35" y="42"/>
                    <a:pt x="33" y="42"/>
                    <a:pt x="32" y="41"/>
                  </a:cubicBezTo>
                  <a:cubicBezTo>
                    <a:pt x="2" y="11"/>
                    <a:pt x="2" y="11"/>
                    <a:pt x="2" y="11"/>
                  </a:cubicBezTo>
                  <a:cubicBezTo>
                    <a:pt x="0" y="8"/>
                    <a:pt x="0" y="5"/>
                    <a:pt x="2" y="2"/>
                  </a:cubicBezTo>
                  <a:cubicBezTo>
                    <a:pt x="5" y="0"/>
                    <a:pt x="8" y="0"/>
                    <a:pt x="11" y="2"/>
                  </a:cubicBezTo>
                  <a:cubicBezTo>
                    <a:pt x="41" y="32"/>
                    <a:pt x="41" y="32"/>
                    <a:pt x="41" y="32"/>
                  </a:cubicBezTo>
                  <a:cubicBezTo>
                    <a:pt x="43" y="35"/>
                    <a:pt x="43" y="38"/>
                    <a:pt x="41" y="41"/>
                  </a:cubicBezTo>
                  <a:cubicBezTo>
                    <a:pt x="39" y="42"/>
                    <a:pt x="38" y="42"/>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0" name="Freeform 93"/>
            <p:cNvSpPr>
              <a:spLocks/>
            </p:cNvSpPr>
            <p:nvPr/>
          </p:nvSpPr>
          <p:spPr bwMode="auto">
            <a:xfrm>
              <a:off x="6690" y="618"/>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1" name="Freeform 94"/>
            <p:cNvSpPr>
              <a:spLocks/>
            </p:cNvSpPr>
            <p:nvPr/>
          </p:nvSpPr>
          <p:spPr bwMode="auto">
            <a:xfrm>
              <a:off x="6690" y="689"/>
              <a:ext cx="89" cy="17"/>
            </a:xfrm>
            <a:custGeom>
              <a:avLst/>
              <a:gdLst>
                <a:gd name="T0" fmla="*/ 54 w 60"/>
                <a:gd name="T1" fmla="*/ 12 h 12"/>
                <a:gd name="T2" fmla="*/ 6 w 60"/>
                <a:gd name="T3" fmla="*/ 12 h 12"/>
                <a:gd name="T4" fmla="*/ 0 w 60"/>
                <a:gd name="T5" fmla="*/ 6 h 12"/>
                <a:gd name="T6" fmla="*/ 6 w 60"/>
                <a:gd name="T7" fmla="*/ 0 h 12"/>
                <a:gd name="T8" fmla="*/ 54 w 60"/>
                <a:gd name="T9" fmla="*/ 0 h 12"/>
                <a:gd name="T10" fmla="*/ 60 w 60"/>
                <a:gd name="T11" fmla="*/ 6 h 12"/>
                <a:gd name="T12" fmla="*/ 54 w 60"/>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60" h="12">
                  <a:moveTo>
                    <a:pt x="54" y="12"/>
                  </a:moveTo>
                  <a:cubicBezTo>
                    <a:pt x="6" y="12"/>
                    <a:pt x="6" y="12"/>
                    <a:pt x="6" y="12"/>
                  </a:cubicBezTo>
                  <a:cubicBezTo>
                    <a:pt x="3" y="12"/>
                    <a:pt x="0" y="10"/>
                    <a:pt x="0" y="6"/>
                  </a:cubicBezTo>
                  <a:cubicBezTo>
                    <a:pt x="0" y="3"/>
                    <a:pt x="3" y="0"/>
                    <a:pt x="6" y="0"/>
                  </a:cubicBezTo>
                  <a:cubicBezTo>
                    <a:pt x="54" y="0"/>
                    <a:pt x="54" y="0"/>
                    <a:pt x="54" y="0"/>
                  </a:cubicBezTo>
                  <a:cubicBezTo>
                    <a:pt x="58" y="0"/>
                    <a:pt x="60" y="3"/>
                    <a:pt x="60" y="6"/>
                  </a:cubicBezTo>
                  <a:cubicBezTo>
                    <a:pt x="60" y="10"/>
                    <a:pt x="58" y="12"/>
                    <a:pt x="5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2" name="Freeform 95"/>
            <p:cNvSpPr>
              <a:spLocks/>
            </p:cNvSpPr>
            <p:nvPr/>
          </p:nvSpPr>
          <p:spPr bwMode="auto">
            <a:xfrm>
              <a:off x="6593" y="582"/>
              <a:ext cx="90" cy="62"/>
            </a:xfrm>
            <a:custGeom>
              <a:avLst/>
              <a:gdLst>
                <a:gd name="T0" fmla="*/ 24 w 61"/>
                <a:gd name="T1" fmla="*/ 42 h 42"/>
                <a:gd name="T2" fmla="*/ 20 w 61"/>
                <a:gd name="T3" fmla="*/ 41 h 42"/>
                <a:gd name="T4" fmla="*/ 2 w 61"/>
                <a:gd name="T5" fmla="*/ 23 h 42"/>
                <a:gd name="T6" fmla="*/ 2 w 61"/>
                <a:gd name="T7" fmla="*/ 14 h 42"/>
                <a:gd name="T8" fmla="*/ 11 w 61"/>
                <a:gd name="T9" fmla="*/ 14 h 42"/>
                <a:gd name="T10" fmla="*/ 24 w 61"/>
                <a:gd name="T11" fmla="*/ 28 h 42"/>
                <a:gd name="T12" fmla="*/ 50 w 61"/>
                <a:gd name="T13" fmla="*/ 2 h 42"/>
                <a:gd name="T14" fmla="*/ 59 w 61"/>
                <a:gd name="T15" fmla="*/ 2 h 42"/>
                <a:gd name="T16" fmla="*/ 59 w 61"/>
                <a:gd name="T17" fmla="*/ 11 h 42"/>
                <a:gd name="T18" fmla="*/ 29 w 61"/>
                <a:gd name="T19" fmla="*/ 41 h 42"/>
                <a:gd name="T20" fmla="*/ 24 w 61"/>
                <a:gd name="T2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2">
                  <a:moveTo>
                    <a:pt x="24" y="42"/>
                  </a:moveTo>
                  <a:cubicBezTo>
                    <a:pt x="23" y="42"/>
                    <a:pt x="21" y="42"/>
                    <a:pt x="20" y="41"/>
                  </a:cubicBezTo>
                  <a:cubicBezTo>
                    <a:pt x="2" y="23"/>
                    <a:pt x="2" y="23"/>
                    <a:pt x="2" y="23"/>
                  </a:cubicBezTo>
                  <a:cubicBezTo>
                    <a:pt x="0" y="20"/>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8"/>
                    <a:pt x="59" y="11"/>
                  </a:cubicBezTo>
                  <a:cubicBezTo>
                    <a:pt x="29" y="41"/>
                    <a:pt x="29" y="41"/>
                    <a:pt x="29" y="41"/>
                  </a:cubicBezTo>
                  <a:cubicBezTo>
                    <a:pt x="28" y="42"/>
                    <a:pt x="26" y="42"/>
                    <a:pt x="24"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3" name="Freeform 96"/>
            <p:cNvSpPr>
              <a:spLocks/>
            </p:cNvSpPr>
            <p:nvPr/>
          </p:nvSpPr>
          <p:spPr bwMode="auto">
            <a:xfrm>
              <a:off x="6593" y="653"/>
              <a:ext cx="90" cy="64"/>
            </a:xfrm>
            <a:custGeom>
              <a:avLst/>
              <a:gdLst>
                <a:gd name="T0" fmla="*/ 24 w 61"/>
                <a:gd name="T1" fmla="*/ 43 h 43"/>
                <a:gd name="T2" fmla="*/ 20 w 61"/>
                <a:gd name="T3" fmla="*/ 41 h 43"/>
                <a:gd name="T4" fmla="*/ 2 w 61"/>
                <a:gd name="T5" fmla="*/ 23 h 43"/>
                <a:gd name="T6" fmla="*/ 2 w 61"/>
                <a:gd name="T7" fmla="*/ 14 h 43"/>
                <a:gd name="T8" fmla="*/ 11 w 61"/>
                <a:gd name="T9" fmla="*/ 14 h 43"/>
                <a:gd name="T10" fmla="*/ 24 w 61"/>
                <a:gd name="T11" fmla="*/ 28 h 43"/>
                <a:gd name="T12" fmla="*/ 50 w 61"/>
                <a:gd name="T13" fmla="*/ 2 h 43"/>
                <a:gd name="T14" fmla="*/ 59 w 61"/>
                <a:gd name="T15" fmla="*/ 2 h 43"/>
                <a:gd name="T16" fmla="*/ 59 w 61"/>
                <a:gd name="T17" fmla="*/ 11 h 43"/>
                <a:gd name="T18" fmla="*/ 29 w 61"/>
                <a:gd name="T19" fmla="*/ 41 h 43"/>
                <a:gd name="T20" fmla="*/ 24 w 61"/>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43">
                  <a:moveTo>
                    <a:pt x="24" y="43"/>
                  </a:moveTo>
                  <a:cubicBezTo>
                    <a:pt x="23" y="43"/>
                    <a:pt x="21" y="42"/>
                    <a:pt x="20" y="41"/>
                  </a:cubicBezTo>
                  <a:cubicBezTo>
                    <a:pt x="2" y="23"/>
                    <a:pt x="2" y="23"/>
                    <a:pt x="2" y="23"/>
                  </a:cubicBezTo>
                  <a:cubicBezTo>
                    <a:pt x="0" y="21"/>
                    <a:pt x="0" y="17"/>
                    <a:pt x="2" y="14"/>
                  </a:cubicBezTo>
                  <a:cubicBezTo>
                    <a:pt x="5" y="12"/>
                    <a:pt x="8" y="12"/>
                    <a:pt x="11" y="14"/>
                  </a:cubicBezTo>
                  <a:cubicBezTo>
                    <a:pt x="24" y="28"/>
                    <a:pt x="24" y="28"/>
                    <a:pt x="24" y="28"/>
                  </a:cubicBezTo>
                  <a:cubicBezTo>
                    <a:pt x="50" y="2"/>
                    <a:pt x="50" y="2"/>
                    <a:pt x="50" y="2"/>
                  </a:cubicBezTo>
                  <a:cubicBezTo>
                    <a:pt x="53" y="0"/>
                    <a:pt x="56" y="0"/>
                    <a:pt x="59" y="2"/>
                  </a:cubicBezTo>
                  <a:cubicBezTo>
                    <a:pt x="61" y="5"/>
                    <a:pt x="61" y="9"/>
                    <a:pt x="59" y="11"/>
                  </a:cubicBezTo>
                  <a:cubicBezTo>
                    <a:pt x="29" y="41"/>
                    <a:pt x="29" y="41"/>
                    <a:pt x="29" y="41"/>
                  </a:cubicBezTo>
                  <a:cubicBezTo>
                    <a:pt x="28" y="42"/>
                    <a:pt x="26" y="43"/>
                    <a:pt x="24"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4" name="Freeform 97"/>
            <p:cNvSpPr>
              <a:spLocks/>
            </p:cNvSpPr>
            <p:nvPr/>
          </p:nvSpPr>
          <p:spPr bwMode="auto">
            <a:xfrm>
              <a:off x="6539" y="440"/>
              <a:ext cx="302" cy="391"/>
            </a:xfrm>
            <a:custGeom>
              <a:avLst/>
              <a:gdLst>
                <a:gd name="T0" fmla="*/ 108 w 204"/>
                <a:gd name="T1" fmla="*/ 264 h 264"/>
                <a:gd name="T2" fmla="*/ 6 w 204"/>
                <a:gd name="T3" fmla="*/ 264 h 264"/>
                <a:gd name="T4" fmla="*/ 0 w 204"/>
                <a:gd name="T5" fmla="*/ 258 h 264"/>
                <a:gd name="T6" fmla="*/ 0 w 204"/>
                <a:gd name="T7" fmla="*/ 6 h 264"/>
                <a:gd name="T8" fmla="*/ 6 w 204"/>
                <a:gd name="T9" fmla="*/ 0 h 264"/>
                <a:gd name="T10" fmla="*/ 138 w 204"/>
                <a:gd name="T11" fmla="*/ 0 h 264"/>
                <a:gd name="T12" fmla="*/ 143 w 204"/>
                <a:gd name="T13" fmla="*/ 2 h 264"/>
                <a:gd name="T14" fmla="*/ 203 w 204"/>
                <a:gd name="T15" fmla="*/ 62 h 264"/>
                <a:gd name="T16" fmla="*/ 204 w 204"/>
                <a:gd name="T17" fmla="*/ 66 h 264"/>
                <a:gd name="T18" fmla="*/ 204 w 204"/>
                <a:gd name="T19" fmla="*/ 156 h 264"/>
                <a:gd name="T20" fmla="*/ 192 w 204"/>
                <a:gd name="T21" fmla="*/ 156 h 264"/>
                <a:gd name="T22" fmla="*/ 192 w 204"/>
                <a:gd name="T23" fmla="*/ 69 h 264"/>
                <a:gd name="T24" fmla="*/ 136 w 204"/>
                <a:gd name="T25" fmla="*/ 12 h 264"/>
                <a:gd name="T26" fmla="*/ 12 w 204"/>
                <a:gd name="T27" fmla="*/ 12 h 264"/>
                <a:gd name="T28" fmla="*/ 12 w 204"/>
                <a:gd name="T29" fmla="*/ 252 h 264"/>
                <a:gd name="T30" fmla="*/ 108 w 204"/>
                <a:gd name="T31" fmla="*/ 252 h 264"/>
                <a:gd name="T32" fmla="*/ 108 w 204"/>
                <a:gd name="T3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264">
                  <a:moveTo>
                    <a:pt x="108" y="264"/>
                  </a:moveTo>
                  <a:cubicBezTo>
                    <a:pt x="6" y="264"/>
                    <a:pt x="6" y="264"/>
                    <a:pt x="6" y="264"/>
                  </a:cubicBezTo>
                  <a:cubicBezTo>
                    <a:pt x="3" y="264"/>
                    <a:pt x="0" y="262"/>
                    <a:pt x="0" y="258"/>
                  </a:cubicBezTo>
                  <a:cubicBezTo>
                    <a:pt x="0" y="6"/>
                    <a:pt x="0" y="6"/>
                    <a:pt x="0" y="6"/>
                  </a:cubicBezTo>
                  <a:cubicBezTo>
                    <a:pt x="0" y="3"/>
                    <a:pt x="3" y="0"/>
                    <a:pt x="6" y="0"/>
                  </a:cubicBezTo>
                  <a:cubicBezTo>
                    <a:pt x="138" y="0"/>
                    <a:pt x="138" y="0"/>
                    <a:pt x="138" y="0"/>
                  </a:cubicBezTo>
                  <a:cubicBezTo>
                    <a:pt x="140" y="0"/>
                    <a:pt x="142" y="1"/>
                    <a:pt x="143" y="2"/>
                  </a:cubicBezTo>
                  <a:cubicBezTo>
                    <a:pt x="203" y="62"/>
                    <a:pt x="203" y="62"/>
                    <a:pt x="203" y="62"/>
                  </a:cubicBezTo>
                  <a:cubicBezTo>
                    <a:pt x="204" y="63"/>
                    <a:pt x="204" y="65"/>
                    <a:pt x="204" y="66"/>
                  </a:cubicBezTo>
                  <a:cubicBezTo>
                    <a:pt x="204" y="156"/>
                    <a:pt x="204" y="156"/>
                    <a:pt x="204" y="156"/>
                  </a:cubicBezTo>
                  <a:cubicBezTo>
                    <a:pt x="192" y="156"/>
                    <a:pt x="192" y="156"/>
                    <a:pt x="192" y="156"/>
                  </a:cubicBezTo>
                  <a:cubicBezTo>
                    <a:pt x="192" y="69"/>
                    <a:pt x="192" y="69"/>
                    <a:pt x="192" y="69"/>
                  </a:cubicBezTo>
                  <a:cubicBezTo>
                    <a:pt x="136" y="12"/>
                    <a:pt x="136" y="12"/>
                    <a:pt x="136" y="12"/>
                  </a:cubicBezTo>
                  <a:cubicBezTo>
                    <a:pt x="12" y="12"/>
                    <a:pt x="12" y="12"/>
                    <a:pt x="12" y="12"/>
                  </a:cubicBezTo>
                  <a:cubicBezTo>
                    <a:pt x="12" y="252"/>
                    <a:pt x="12" y="252"/>
                    <a:pt x="12" y="252"/>
                  </a:cubicBezTo>
                  <a:cubicBezTo>
                    <a:pt x="108" y="252"/>
                    <a:pt x="108" y="252"/>
                    <a:pt x="108" y="252"/>
                  </a:cubicBezTo>
                  <a:lnTo>
                    <a:pt x="108"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5" name="Freeform 98"/>
            <p:cNvSpPr>
              <a:spLocks/>
            </p:cNvSpPr>
            <p:nvPr/>
          </p:nvSpPr>
          <p:spPr bwMode="auto">
            <a:xfrm>
              <a:off x="6734" y="440"/>
              <a:ext cx="107" cy="107"/>
            </a:xfrm>
            <a:custGeom>
              <a:avLst/>
              <a:gdLst>
                <a:gd name="T0" fmla="*/ 66 w 72"/>
                <a:gd name="T1" fmla="*/ 72 h 72"/>
                <a:gd name="T2" fmla="*/ 6 w 72"/>
                <a:gd name="T3" fmla="*/ 72 h 72"/>
                <a:gd name="T4" fmla="*/ 0 w 72"/>
                <a:gd name="T5" fmla="*/ 66 h 72"/>
                <a:gd name="T6" fmla="*/ 0 w 72"/>
                <a:gd name="T7" fmla="*/ 6 h 72"/>
                <a:gd name="T8" fmla="*/ 6 w 72"/>
                <a:gd name="T9" fmla="*/ 0 h 72"/>
                <a:gd name="T10" fmla="*/ 12 w 72"/>
                <a:gd name="T11" fmla="*/ 6 h 72"/>
                <a:gd name="T12" fmla="*/ 12 w 72"/>
                <a:gd name="T13" fmla="*/ 60 h 72"/>
                <a:gd name="T14" fmla="*/ 66 w 72"/>
                <a:gd name="T15" fmla="*/ 60 h 72"/>
                <a:gd name="T16" fmla="*/ 72 w 72"/>
                <a:gd name="T17" fmla="*/ 66 h 72"/>
                <a:gd name="T18" fmla="*/ 66 w 72"/>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66" y="72"/>
                  </a:moveTo>
                  <a:cubicBezTo>
                    <a:pt x="6" y="72"/>
                    <a:pt x="6" y="72"/>
                    <a:pt x="6" y="72"/>
                  </a:cubicBezTo>
                  <a:cubicBezTo>
                    <a:pt x="3" y="72"/>
                    <a:pt x="0" y="70"/>
                    <a:pt x="0" y="66"/>
                  </a:cubicBezTo>
                  <a:cubicBezTo>
                    <a:pt x="0" y="6"/>
                    <a:pt x="0" y="6"/>
                    <a:pt x="0" y="6"/>
                  </a:cubicBezTo>
                  <a:cubicBezTo>
                    <a:pt x="0" y="3"/>
                    <a:pt x="3" y="0"/>
                    <a:pt x="6" y="0"/>
                  </a:cubicBezTo>
                  <a:cubicBezTo>
                    <a:pt x="10" y="0"/>
                    <a:pt x="12" y="3"/>
                    <a:pt x="12" y="6"/>
                  </a:cubicBezTo>
                  <a:cubicBezTo>
                    <a:pt x="12" y="60"/>
                    <a:pt x="12" y="60"/>
                    <a:pt x="12" y="60"/>
                  </a:cubicBezTo>
                  <a:cubicBezTo>
                    <a:pt x="66" y="60"/>
                    <a:pt x="66" y="60"/>
                    <a:pt x="66" y="60"/>
                  </a:cubicBezTo>
                  <a:cubicBezTo>
                    <a:pt x="70" y="60"/>
                    <a:pt x="72" y="63"/>
                    <a:pt x="72" y="66"/>
                  </a:cubicBezTo>
                  <a:cubicBezTo>
                    <a:pt x="72" y="70"/>
                    <a:pt x="70" y="72"/>
                    <a:pt x="66"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grpSp>
        <p:nvGrpSpPr>
          <p:cNvPr id="16" name="Group 40" descr="binoculars "/>
          <p:cNvGrpSpPr>
            <a:grpSpLocks noChangeAspect="1"/>
          </p:cNvGrpSpPr>
          <p:nvPr/>
        </p:nvGrpSpPr>
        <p:grpSpPr bwMode="auto">
          <a:xfrm>
            <a:off x="4267665" y="325194"/>
            <a:ext cx="530860" cy="491076"/>
            <a:chOff x="3438" y="454"/>
            <a:chExt cx="427" cy="395"/>
          </a:xfrm>
          <a:solidFill>
            <a:schemeClr val="accent1"/>
          </a:solidFill>
        </p:grpSpPr>
        <p:sp>
          <p:nvSpPr>
            <p:cNvPr id="17" name="Freeform 41"/>
            <p:cNvSpPr>
              <a:spLocks noEditPoints="1"/>
            </p:cNvSpPr>
            <p:nvPr/>
          </p:nvSpPr>
          <p:spPr bwMode="auto">
            <a:xfrm>
              <a:off x="3438"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8" name="Freeform 42"/>
            <p:cNvSpPr>
              <a:spLocks/>
            </p:cNvSpPr>
            <p:nvPr/>
          </p:nvSpPr>
          <p:spPr bwMode="auto">
            <a:xfrm>
              <a:off x="3455" y="457"/>
              <a:ext cx="179" cy="250"/>
            </a:xfrm>
            <a:custGeom>
              <a:avLst/>
              <a:gdLst>
                <a:gd name="T0" fmla="*/ 7 w 121"/>
                <a:gd name="T1" fmla="*/ 169 h 169"/>
                <a:gd name="T2" fmla="*/ 4 w 121"/>
                <a:gd name="T3" fmla="*/ 168 h 169"/>
                <a:gd name="T4" fmla="*/ 1 w 121"/>
                <a:gd name="T5" fmla="*/ 160 h 169"/>
                <a:gd name="T6" fmla="*/ 37 w 121"/>
                <a:gd name="T7" fmla="*/ 76 h 169"/>
                <a:gd name="T8" fmla="*/ 39 w 121"/>
                <a:gd name="T9" fmla="*/ 74 h 169"/>
                <a:gd name="T10" fmla="*/ 56 w 121"/>
                <a:gd name="T11" fmla="*/ 57 h 169"/>
                <a:gd name="T12" fmla="*/ 73 w 121"/>
                <a:gd name="T13" fmla="*/ 11 h 169"/>
                <a:gd name="T14" fmla="*/ 75 w 121"/>
                <a:gd name="T15" fmla="*/ 8 h 169"/>
                <a:gd name="T16" fmla="*/ 97 w 121"/>
                <a:gd name="T17" fmla="*/ 0 h 169"/>
                <a:gd name="T18" fmla="*/ 119 w 121"/>
                <a:gd name="T19" fmla="*/ 8 h 169"/>
                <a:gd name="T20" fmla="*/ 121 w 121"/>
                <a:gd name="T21" fmla="*/ 13 h 169"/>
                <a:gd name="T22" fmla="*/ 121 w 121"/>
                <a:gd name="T23" fmla="*/ 61 h 169"/>
                <a:gd name="T24" fmla="*/ 115 w 121"/>
                <a:gd name="T25" fmla="*/ 67 h 169"/>
                <a:gd name="T26" fmla="*/ 109 w 121"/>
                <a:gd name="T27" fmla="*/ 61 h 169"/>
                <a:gd name="T28" fmla="*/ 109 w 121"/>
                <a:gd name="T29" fmla="*/ 15 h 169"/>
                <a:gd name="T30" fmla="*/ 84 w 121"/>
                <a:gd name="T31" fmla="*/ 16 h 169"/>
                <a:gd name="T32" fmla="*/ 66 w 121"/>
                <a:gd name="T33" fmla="*/ 63 h 169"/>
                <a:gd name="T34" fmla="*/ 65 w 121"/>
                <a:gd name="T35" fmla="*/ 65 h 169"/>
                <a:gd name="T36" fmla="*/ 48 w 121"/>
                <a:gd name="T37" fmla="*/ 82 h 169"/>
                <a:gd name="T38" fmla="*/ 12 w 121"/>
                <a:gd name="T39" fmla="*/ 165 h 169"/>
                <a:gd name="T40" fmla="*/ 7 w 121"/>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69">
                  <a:moveTo>
                    <a:pt x="7" y="169"/>
                  </a:moveTo>
                  <a:cubicBezTo>
                    <a:pt x="6" y="169"/>
                    <a:pt x="5" y="168"/>
                    <a:pt x="4" y="168"/>
                  </a:cubicBezTo>
                  <a:cubicBezTo>
                    <a:pt x="1" y="167"/>
                    <a:pt x="0" y="163"/>
                    <a:pt x="1" y="160"/>
                  </a:cubicBezTo>
                  <a:cubicBezTo>
                    <a:pt x="37" y="76"/>
                    <a:pt x="37" y="76"/>
                    <a:pt x="37" y="76"/>
                  </a:cubicBezTo>
                  <a:cubicBezTo>
                    <a:pt x="38" y="76"/>
                    <a:pt x="38" y="75"/>
                    <a:pt x="39" y="74"/>
                  </a:cubicBezTo>
                  <a:cubicBezTo>
                    <a:pt x="56" y="57"/>
                    <a:pt x="56" y="57"/>
                    <a:pt x="56" y="57"/>
                  </a:cubicBezTo>
                  <a:cubicBezTo>
                    <a:pt x="73" y="11"/>
                    <a:pt x="73" y="11"/>
                    <a:pt x="73" y="11"/>
                  </a:cubicBezTo>
                  <a:cubicBezTo>
                    <a:pt x="74" y="10"/>
                    <a:pt x="74" y="9"/>
                    <a:pt x="75" y="8"/>
                  </a:cubicBezTo>
                  <a:cubicBezTo>
                    <a:pt x="80" y="3"/>
                    <a:pt x="88" y="0"/>
                    <a:pt x="97" y="0"/>
                  </a:cubicBezTo>
                  <a:cubicBezTo>
                    <a:pt x="106" y="0"/>
                    <a:pt x="114" y="3"/>
                    <a:pt x="119" y="8"/>
                  </a:cubicBezTo>
                  <a:cubicBezTo>
                    <a:pt x="120" y="10"/>
                    <a:pt x="121" y="11"/>
                    <a:pt x="121" y="13"/>
                  </a:cubicBezTo>
                  <a:cubicBezTo>
                    <a:pt x="121" y="61"/>
                    <a:pt x="121" y="61"/>
                    <a:pt x="121" y="61"/>
                  </a:cubicBezTo>
                  <a:cubicBezTo>
                    <a:pt x="121" y="64"/>
                    <a:pt x="118" y="67"/>
                    <a:pt x="115" y="67"/>
                  </a:cubicBezTo>
                  <a:cubicBezTo>
                    <a:pt x="112" y="67"/>
                    <a:pt x="109" y="64"/>
                    <a:pt x="109" y="61"/>
                  </a:cubicBezTo>
                  <a:cubicBezTo>
                    <a:pt x="109" y="15"/>
                    <a:pt x="109" y="15"/>
                    <a:pt x="109" y="15"/>
                  </a:cubicBezTo>
                  <a:cubicBezTo>
                    <a:pt x="102" y="10"/>
                    <a:pt x="90" y="11"/>
                    <a:pt x="84" y="16"/>
                  </a:cubicBezTo>
                  <a:cubicBezTo>
                    <a:pt x="66" y="63"/>
                    <a:pt x="66" y="63"/>
                    <a:pt x="66" y="63"/>
                  </a:cubicBezTo>
                  <a:cubicBezTo>
                    <a:pt x="66" y="64"/>
                    <a:pt x="66" y="64"/>
                    <a:pt x="65" y="65"/>
                  </a:cubicBezTo>
                  <a:cubicBezTo>
                    <a:pt x="48" y="82"/>
                    <a:pt x="48" y="82"/>
                    <a:pt x="48" y="82"/>
                  </a:cubicBezTo>
                  <a:cubicBezTo>
                    <a:pt x="12" y="165"/>
                    <a:pt x="12" y="165"/>
                    <a:pt x="12" y="165"/>
                  </a:cubicBezTo>
                  <a:cubicBezTo>
                    <a:pt x="11" y="167"/>
                    <a:pt x="9" y="169"/>
                    <a:pt x="7"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9" name="Freeform 43"/>
            <p:cNvSpPr>
              <a:spLocks noEditPoints="1"/>
            </p:cNvSpPr>
            <p:nvPr/>
          </p:nvSpPr>
          <p:spPr bwMode="auto">
            <a:xfrm>
              <a:off x="3669"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0" name="Freeform 44"/>
            <p:cNvSpPr>
              <a:spLocks/>
            </p:cNvSpPr>
            <p:nvPr/>
          </p:nvSpPr>
          <p:spPr bwMode="auto">
            <a:xfrm>
              <a:off x="3669" y="454"/>
              <a:ext cx="179" cy="253"/>
            </a:xfrm>
            <a:custGeom>
              <a:avLst/>
              <a:gdLst>
                <a:gd name="T0" fmla="*/ 114 w 121"/>
                <a:gd name="T1" fmla="*/ 171 h 171"/>
                <a:gd name="T2" fmla="*/ 108 w 121"/>
                <a:gd name="T3" fmla="*/ 167 h 171"/>
                <a:gd name="T4" fmla="*/ 73 w 121"/>
                <a:gd name="T5" fmla="*/ 84 h 171"/>
                <a:gd name="T6" fmla="*/ 56 w 121"/>
                <a:gd name="T7" fmla="*/ 67 h 171"/>
                <a:gd name="T8" fmla="*/ 54 w 121"/>
                <a:gd name="T9" fmla="*/ 65 h 171"/>
                <a:gd name="T10" fmla="*/ 37 w 121"/>
                <a:gd name="T11" fmla="*/ 19 h 171"/>
                <a:gd name="T12" fmla="*/ 12 w 121"/>
                <a:gd name="T13" fmla="*/ 18 h 171"/>
                <a:gd name="T14" fmla="*/ 12 w 121"/>
                <a:gd name="T15" fmla="*/ 63 h 171"/>
                <a:gd name="T16" fmla="*/ 6 w 121"/>
                <a:gd name="T17" fmla="*/ 69 h 171"/>
                <a:gd name="T18" fmla="*/ 0 w 121"/>
                <a:gd name="T19" fmla="*/ 63 h 171"/>
                <a:gd name="T20" fmla="*/ 0 w 121"/>
                <a:gd name="T21" fmla="*/ 15 h 171"/>
                <a:gd name="T22" fmla="*/ 2 w 121"/>
                <a:gd name="T23" fmla="*/ 11 h 171"/>
                <a:gd name="T24" fmla="*/ 46 w 121"/>
                <a:gd name="T25" fmla="*/ 11 h 171"/>
                <a:gd name="T26" fmla="*/ 47 w 121"/>
                <a:gd name="T27" fmla="*/ 13 h 171"/>
                <a:gd name="T28" fmla="*/ 65 w 121"/>
                <a:gd name="T29" fmla="*/ 59 h 171"/>
                <a:gd name="T30" fmla="*/ 82 w 121"/>
                <a:gd name="T31" fmla="*/ 76 h 171"/>
                <a:gd name="T32" fmla="*/ 83 w 121"/>
                <a:gd name="T33" fmla="*/ 78 h 171"/>
                <a:gd name="T34" fmla="*/ 119 w 121"/>
                <a:gd name="T35" fmla="*/ 162 h 171"/>
                <a:gd name="T36" fmla="*/ 116 w 121"/>
                <a:gd name="T37" fmla="*/ 170 h 171"/>
                <a:gd name="T38" fmla="*/ 114 w 121"/>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71">
                  <a:moveTo>
                    <a:pt x="114" y="171"/>
                  </a:moveTo>
                  <a:cubicBezTo>
                    <a:pt x="112" y="171"/>
                    <a:pt x="109" y="169"/>
                    <a:pt x="108" y="167"/>
                  </a:cubicBezTo>
                  <a:cubicBezTo>
                    <a:pt x="73" y="84"/>
                    <a:pt x="73" y="84"/>
                    <a:pt x="73" y="84"/>
                  </a:cubicBezTo>
                  <a:cubicBezTo>
                    <a:pt x="56" y="67"/>
                    <a:pt x="56" y="67"/>
                    <a:pt x="56" y="67"/>
                  </a:cubicBezTo>
                  <a:cubicBezTo>
                    <a:pt x="55" y="66"/>
                    <a:pt x="55" y="66"/>
                    <a:pt x="54" y="65"/>
                  </a:cubicBezTo>
                  <a:cubicBezTo>
                    <a:pt x="37" y="19"/>
                    <a:pt x="37" y="19"/>
                    <a:pt x="37" y="19"/>
                  </a:cubicBezTo>
                  <a:cubicBezTo>
                    <a:pt x="30" y="13"/>
                    <a:pt x="19" y="13"/>
                    <a:pt x="12" y="18"/>
                  </a:cubicBezTo>
                  <a:cubicBezTo>
                    <a:pt x="12" y="63"/>
                    <a:pt x="12" y="63"/>
                    <a:pt x="12" y="63"/>
                  </a:cubicBezTo>
                  <a:cubicBezTo>
                    <a:pt x="12" y="66"/>
                    <a:pt x="9" y="69"/>
                    <a:pt x="6" y="69"/>
                  </a:cubicBezTo>
                  <a:cubicBezTo>
                    <a:pt x="3" y="69"/>
                    <a:pt x="0" y="66"/>
                    <a:pt x="0" y="63"/>
                  </a:cubicBezTo>
                  <a:cubicBezTo>
                    <a:pt x="0" y="15"/>
                    <a:pt x="0" y="15"/>
                    <a:pt x="0" y="15"/>
                  </a:cubicBezTo>
                  <a:cubicBezTo>
                    <a:pt x="0" y="14"/>
                    <a:pt x="0" y="12"/>
                    <a:pt x="2" y="11"/>
                  </a:cubicBezTo>
                  <a:cubicBezTo>
                    <a:pt x="13" y="0"/>
                    <a:pt x="35" y="0"/>
                    <a:pt x="46" y="11"/>
                  </a:cubicBezTo>
                  <a:cubicBezTo>
                    <a:pt x="47" y="12"/>
                    <a:pt x="47" y="12"/>
                    <a:pt x="47" y="13"/>
                  </a:cubicBezTo>
                  <a:cubicBezTo>
                    <a:pt x="65" y="59"/>
                    <a:pt x="65" y="59"/>
                    <a:pt x="65" y="59"/>
                  </a:cubicBezTo>
                  <a:cubicBezTo>
                    <a:pt x="82" y="76"/>
                    <a:pt x="82" y="76"/>
                    <a:pt x="82" y="76"/>
                  </a:cubicBezTo>
                  <a:cubicBezTo>
                    <a:pt x="83" y="77"/>
                    <a:pt x="83" y="78"/>
                    <a:pt x="83" y="78"/>
                  </a:cubicBezTo>
                  <a:cubicBezTo>
                    <a:pt x="119" y="162"/>
                    <a:pt x="119" y="162"/>
                    <a:pt x="119" y="162"/>
                  </a:cubicBezTo>
                  <a:cubicBezTo>
                    <a:pt x="121" y="165"/>
                    <a:pt x="119" y="169"/>
                    <a:pt x="116" y="170"/>
                  </a:cubicBezTo>
                  <a:cubicBezTo>
                    <a:pt x="115" y="170"/>
                    <a:pt x="115" y="171"/>
                    <a:pt x="114"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1" name="Freeform 45"/>
            <p:cNvSpPr>
              <a:spLocks/>
            </p:cNvSpPr>
            <p:nvPr/>
          </p:nvSpPr>
          <p:spPr bwMode="auto">
            <a:xfrm>
              <a:off x="3572" y="574"/>
              <a:ext cx="159" cy="53"/>
            </a:xfrm>
            <a:custGeom>
              <a:avLst/>
              <a:gdLst>
                <a:gd name="T0" fmla="*/ 102 w 108"/>
                <a:gd name="T1" fmla="*/ 36 h 36"/>
                <a:gd name="T2" fmla="*/ 96 w 108"/>
                <a:gd name="T3" fmla="*/ 30 h 36"/>
                <a:gd name="T4" fmla="*/ 54 w 108"/>
                <a:gd name="T5" fmla="*/ 12 h 36"/>
                <a:gd name="T6" fmla="*/ 12 w 108"/>
                <a:gd name="T7" fmla="*/ 30 h 36"/>
                <a:gd name="T8" fmla="*/ 6 w 108"/>
                <a:gd name="T9" fmla="*/ 36 h 36"/>
                <a:gd name="T10" fmla="*/ 0 w 108"/>
                <a:gd name="T11" fmla="*/ 30 h 36"/>
                <a:gd name="T12" fmla="*/ 54 w 108"/>
                <a:gd name="T13" fmla="*/ 0 h 36"/>
                <a:gd name="T14" fmla="*/ 108 w 108"/>
                <a:gd name="T15" fmla="*/ 30 h 36"/>
                <a:gd name="T16" fmla="*/ 102 w 10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6">
                  <a:moveTo>
                    <a:pt x="102" y="36"/>
                  </a:moveTo>
                  <a:cubicBezTo>
                    <a:pt x="99" y="36"/>
                    <a:pt x="96" y="33"/>
                    <a:pt x="96" y="30"/>
                  </a:cubicBezTo>
                  <a:cubicBezTo>
                    <a:pt x="96" y="21"/>
                    <a:pt x="78" y="12"/>
                    <a:pt x="54" y="12"/>
                  </a:cubicBezTo>
                  <a:cubicBezTo>
                    <a:pt x="30" y="12"/>
                    <a:pt x="12" y="21"/>
                    <a:pt x="12" y="30"/>
                  </a:cubicBezTo>
                  <a:cubicBezTo>
                    <a:pt x="12" y="33"/>
                    <a:pt x="9" y="36"/>
                    <a:pt x="6" y="36"/>
                  </a:cubicBezTo>
                  <a:cubicBezTo>
                    <a:pt x="3" y="36"/>
                    <a:pt x="0" y="33"/>
                    <a:pt x="0" y="30"/>
                  </a:cubicBezTo>
                  <a:cubicBezTo>
                    <a:pt x="0" y="13"/>
                    <a:pt x="23" y="0"/>
                    <a:pt x="54" y="0"/>
                  </a:cubicBezTo>
                  <a:cubicBezTo>
                    <a:pt x="85" y="0"/>
                    <a:pt x="108" y="13"/>
                    <a:pt x="108" y="30"/>
                  </a:cubicBezTo>
                  <a:cubicBezTo>
                    <a:pt x="108" y="33"/>
                    <a:pt x="105" y="36"/>
                    <a:pt x="10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2" name="Freeform 46"/>
            <p:cNvSpPr>
              <a:spLocks/>
            </p:cNvSpPr>
            <p:nvPr/>
          </p:nvSpPr>
          <p:spPr bwMode="auto">
            <a:xfrm>
              <a:off x="3616"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3" name="Freeform 47"/>
            <p:cNvSpPr>
              <a:spLocks/>
            </p:cNvSpPr>
            <p:nvPr/>
          </p:nvSpPr>
          <p:spPr bwMode="auto">
            <a:xfrm>
              <a:off x="3669"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4" name="Freeform 48"/>
            <p:cNvSpPr>
              <a:spLocks/>
            </p:cNvSpPr>
            <p:nvPr/>
          </p:nvSpPr>
          <p:spPr bwMode="auto">
            <a:xfrm>
              <a:off x="3474"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5" name="Freeform 49"/>
            <p:cNvSpPr>
              <a:spLocks/>
            </p:cNvSpPr>
            <p:nvPr/>
          </p:nvSpPr>
          <p:spPr bwMode="auto">
            <a:xfrm>
              <a:off x="3705"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sp>
        <p:nvSpPr>
          <p:cNvPr id="26" name="Freeform 5" descr="arrows icon"/>
          <p:cNvSpPr>
            <a:spLocks noChangeAspect="1" noEditPoints="1"/>
          </p:cNvSpPr>
          <p:nvPr/>
        </p:nvSpPr>
        <p:spPr bwMode="auto">
          <a:xfrm>
            <a:off x="4207328" y="2093695"/>
            <a:ext cx="563264" cy="609840"/>
          </a:xfrm>
          <a:custGeom>
            <a:avLst/>
            <a:gdLst>
              <a:gd name="T0" fmla="*/ 424 w 561"/>
              <a:gd name="T1" fmla="*/ 592 h 606"/>
              <a:gd name="T2" fmla="*/ 437 w 561"/>
              <a:gd name="T3" fmla="*/ 501 h 606"/>
              <a:gd name="T4" fmla="*/ 497 w 561"/>
              <a:gd name="T5" fmla="*/ 498 h 606"/>
              <a:gd name="T6" fmla="*/ 291 w 561"/>
              <a:gd name="T7" fmla="*/ 446 h 606"/>
              <a:gd name="T8" fmla="*/ 271 w 561"/>
              <a:gd name="T9" fmla="*/ 428 h 606"/>
              <a:gd name="T10" fmla="*/ 375 w 561"/>
              <a:gd name="T11" fmla="*/ 314 h 606"/>
              <a:gd name="T12" fmla="*/ 526 w 561"/>
              <a:gd name="T13" fmla="*/ 491 h 606"/>
              <a:gd name="T14" fmla="*/ 509 w 561"/>
              <a:gd name="T15" fmla="*/ 524 h 606"/>
              <a:gd name="T16" fmla="*/ 451 w 561"/>
              <a:gd name="T17" fmla="*/ 528 h 606"/>
              <a:gd name="T18" fmla="*/ 437 w 561"/>
              <a:gd name="T19" fmla="*/ 606 h 606"/>
              <a:gd name="T20" fmla="*/ 205 w 561"/>
              <a:gd name="T21" fmla="*/ 587 h 606"/>
              <a:gd name="T22" fmla="*/ 218 w 561"/>
              <a:gd name="T23" fmla="*/ 329 h 606"/>
              <a:gd name="T24" fmla="*/ 278 w 561"/>
              <a:gd name="T25" fmla="*/ 326 h 606"/>
              <a:gd name="T26" fmla="*/ 33 w 561"/>
              <a:gd name="T27" fmla="*/ 326 h 606"/>
              <a:gd name="T28" fmla="*/ 93 w 561"/>
              <a:gd name="T29" fmla="*/ 329 h 606"/>
              <a:gd name="T30" fmla="*/ 107 w 561"/>
              <a:gd name="T31" fmla="*/ 515 h 606"/>
              <a:gd name="T32" fmla="*/ 80 w 561"/>
              <a:gd name="T33" fmla="*/ 515 h 606"/>
              <a:gd name="T34" fmla="*/ 31 w 561"/>
              <a:gd name="T35" fmla="*/ 357 h 606"/>
              <a:gd name="T36" fmla="*/ 6 w 561"/>
              <a:gd name="T37" fmla="*/ 337 h 606"/>
              <a:gd name="T38" fmla="*/ 145 w 561"/>
              <a:gd name="T39" fmla="*/ 147 h 606"/>
              <a:gd name="T40" fmla="*/ 307 w 561"/>
              <a:gd name="T41" fmla="*/ 319 h 606"/>
              <a:gd name="T42" fmla="*/ 290 w 561"/>
              <a:gd name="T43" fmla="*/ 353 h 606"/>
              <a:gd name="T44" fmla="*/ 232 w 561"/>
              <a:gd name="T45" fmla="*/ 357 h 606"/>
              <a:gd name="T46" fmla="*/ 218 w 561"/>
              <a:gd name="T47" fmla="*/ 600 h 606"/>
              <a:gd name="T48" fmla="*/ 455 w 561"/>
              <a:gd name="T49" fmla="*/ 359 h 606"/>
              <a:gd name="T50" fmla="*/ 468 w 561"/>
              <a:gd name="T51" fmla="*/ 189 h 606"/>
              <a:gd name="T52" fmla="*/ 528 w 561"/>
              <a:gd name="T53" fmla="*/ 186 h 606"/>
              <a:gd name="T54" fmla="*/ 283 w 561"/>
              <a:gd name="T55" fmla="*/ 186 h 606"/>
              <a:gd name="T56" fmla="*/ 343 w 561"/>
              <a:gd name="T57" fmla="*/ 189 h 606"/>
              <a:gd name="T58" fmla="*/ 357 w 561"/>
              <a:gd name="T59" fmla="*/ 280 h 606"/>
              <a:gd name="T60" fmla="*/ 330 w 561"/>
              <a:gd name="T61" fmla="*/ 280 h 606"/>
              <a:gd name="T62" fmla="*/ 281 w 561"/>
              <a:gd name="T63" fmla="*/ 216 h 606"/>
              <a:gd name="T64" fmla="*/ 256 w 561"/>
              <a:gd name="T65" fmla="*/ 196 h 606"/>
              <a:gd name="T66" fmla="*/ 395 w 561"/>
              <a:gd name="T67" fmla="*/ 6 h 606"/>
              <a:gd name="T68" fmla="*/ 557 w 561"/>
              <a:gd name="T69" fmla="*/ 178 h 606"/>
              <a:gd name="T70" fmla="*/ 540 w 561"/>
              <a:gd name="T71" fmla="*/ 212 h 606"/>
              <a:gd name="T72" fmla="*/ 482 w 561"/>
              <a:gd name="T73" fmla="*/ 216 h 606"/>
              <a:gd name="T74" fmla="*/ 468 w 561"/>
              <a:gd name="T75" fmla="*/ 372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1" h="606">
                <a:moveTo>
                  <a:pt x="437" y="606"/>
                </a:moveTo>
                <a:cubicBezTo>
                  <a:pt x="430" y="606"/>
                  <a:pt x="424" y="600"/>
                  <a:pt x="424" y="592"/>
                </a:cubicBezTo>
                <a:cubicBezTo>
                  <a:pt x="424" y="515"/>
                  <a:pt x="424" y="515"/>
                  <a:pt x="424" y="515"/>
                </a:cubicBezTo>
                <a:cubicBezTo>
                  <a:pt x="424" y="507"/>
                  <a:pt x="430" y="501"/>
                  <a:pt x="437" y="501"/>
                </a:cubicBezTo>
                <a:cubicBezTo>
                  <a:pt x="494" y="501"/>
                  <a:pt x="494" y="501"/>
                  <a:pt x="494" y="501"/>
                </a:cubicBezTo>
                <a:cubicBezTo>
                  <a:pt x="497" y="498"/>
                  <a:pt x="497" y="498"/>
                  <a:pt x="497" y="498"/>
                </a:cubicBezTo>
                <a:cubicBezTo>
                  <a:pt x="374" y="348"/>
                  <a:pt x="374" y="348"/>
                  <a:pt x="374" y="348"/>
                </a:cubicBezTo>
                <a:cubicBezTo>
                  <a:pt x="291" y="446"/>
                  <a:pt x="291" y="446"/>
                  <a:pt x="291" y="446"/>
                </a:cubicBezTo>
                <a:cubicBezTo>
                  <a:pt x="286" y="451"/>
                  <a:pt x="278" y="452"/>
                  <a:pt x="272" y="447"/>
                </a:cubicBezTo>
                <a:cubicBezTo>
                  <a:pt x="266" y="442"/>
                  <a:pt x="266" y="434"/>
                  <a:pt x="271" y="428"/>
                </a:cubicBezTo>
                <a:cubicBezTo>
                  <a:pt x="364" y="319"/>
                  <a:pt x="364" y="319"/>
                  <a:pt x="364" y="319"/>
                </a:cubicBezTo>
                <a:cubicBezTo>
                  <a:pt x="367" y="316"/>
                  <a:pt x="371" y="315"/>
                  <a:pt x="375" y="314"/>
                </a:cubicBezTo>
                <a:cubicBezTo>
                  <a:pt x="379" y="314"/>
                  <a:pt x="383" y="316"/>
                  <a:pt x="385" y="319"/>
                </a:cubicBezTo>
                <a:cubicBezTo>
                  <a:pt x="526" y="491"/>
                  <a:pt x="526" y="491"/>
                  <a:pt x="526" y="491"/>
                </a:cubicBezTo>
                <a:cubicBezTo>
                  <a:pt x="530" y="496"/>
                  <a:pt x="530" y="504"/>
                  <a:pt x="525" y="509"/>
                </a:cubicBezTo>
                <a:cubicBezTo>
                  <a:pt x="509" y="524"/>
                  <a:pt x="509" y="524"/>
                  <a:pt x="509" y="524"/>
                </a:cubicBezTo>
                <a:cubicBezTo>
                  <a:pt x="507" y="527"/>
                  <a:pt x="503" y="528"/>
                  <a:pt x="500" y="528"/>
                </a:cubicBezTo>
                <a:cubicBezTo>
                  <a:pt x="451" y="528"/>
                  <a:pt x="451" y="528"/>
                  <a:pt x="451" y="528"/>
                </a:cubicBezTo>
                <a:cubicBezTo>
                  <a:pt x="451" y="592"/>
                  <a:pt x="451" y="592"/>
                  <a:pt x="451" y="592"/>
                </a:cubicBezTo>
                <a:cubicBezTo>
                  <a:pt x="451" y="600"/>
                  <a:pt x="445" y="606"/>
                  <a:pt x="437" y="606"/>
                </a:cubicBezTo>
                <a:close/>
                <a:moveTo>
                  <a:pt x="218" y="600"/>
                </a:moveTo>
                <a:cubicBezTo>
                  <a:pt x="211" y="600"/>
                  <a:pt x="205" y="594"/>
                  <a:pt x="205" y="587"/>
                </a:cubicBezTo>
                <a:cubicBezTo>
                  <a:pt x="205" y="343"/>
                  <a:pt x="205" y="343"/>
                  <a:pt x="205" y="343"/>
                </a:cubicBezTo>
                <a:cubicBezTo>
                  <a:pt x="205" y="336"/>
                  <a:pt x="211" y="329"/>
                  <a:pt x="218" y="329"/>
                </a:cubicBezTo>
                <a:cubicBezTo>
                  <a:pt x="275" y="329"/>
                  <a:pt x="275" y="329"/>
                  <a:pt x="275" y="329"/>
                </a:cubicBezTo>
                <a:cubicBezTo>
                  <a:pt x="278" y="326"/>
                  <a:pt x="278" y="326"/>
                  <a:pt x="278" y="326"/>
                </a:cubicBezTo>
                <a:cubicBezTo>
                  <a:pt x="156" y="177"/>
                  <a:pt x="156" y="177"/>
                  <a:pt x="156" y="177"/>
                </a:cubicBezTo>
                <a:cubicBezTo>
                  <a:pt x="33" y="326"/>
                  <a:pt x="33" y="326"/>
                  <a:pt x="33" y="326"/>
                </a:cubicBezTo>
                <a:cubicBezTo>
                  <a:pt x="36" y="329"/>
                  <a:pt x="36" y="329"/>
                  <a:pt x="36" y="329"/>
                </a:cubicBezTo>
                <a:cubicBezTo>
                  <a:pt x="93" y="329"/>
                  <a:pt x="93" y="329"/>
                  <a:pt x="93" y="329"/>
                </a:cubicBezTo>
                <a:cubicBezTo>
                  <a:pt x="101" y="329"/>
                  <a:pt x="107" y="336"/>
                  <a:pt x="107" y="343"/>
                </a:cubicBezTo>
                <a:cubicBezTo>
                  <a:pt x="107" y="515"/>
                  <a:pt x="107" y="515"/>
                  <a:pt x="107" y="515"/>
                </a:cubicBezTo>
                <a:cubicBezTo>
                  <a:pt x="107" y="522"/>
                  <a:pt x="101" y="528"/>
                  <a:pt x="93" y="528"/>
                </a:cubicBezTo>
                <a:cubicBezTo>
                  <a:pt x="86" y="528"/>
                  <a:pt x="80" y="522"/>
                  <a:pt x="80" y="515"/>
                </a:cubicBezTo>
                <a:cubicBezTo>
                  <a:pt x="80" y="357"/>
                  <a:pt x="80" y="357"/>
                  <a:pt x="80" y="357"/>
                </a:cubicBezTo>
                <a:cubicBezTo>
                  <a:pt x="31" y="357"/>
                  <a:pt x="31" y="357"/>
                  <a:pt x="31" y="357"/>
                </a:cubicBezTo>
                <a:cubicBezTo>
                  <a:pt x="27" y="357"/>
                  <a:pt x="24" y="355"/>
                  <a:pt x="21" y="353"/>
                </a:cubicBezTo>
                <a:cubicBezTo>
                  <a:pt x="6" y="337"/>
                  <a:pt x="6" y="337"/>
                  <a:pt x="6" y="337"/>
                </a:cubicBezTo>
                <a:cubicBezTo>
                  <a:pt x="1" y="332"/>
                  <a:pt x="0" y="324"/>
                  <a:pt x="5" y="319"/>
                </a:cubicBezTo>
                <a:cubicBezTo>
                  <a:pt x="145" y="147"/>
                  <a:pt x="145" y="147"/>
                  <a:pt x="145" y="147"/>
                </a:cubicBezTo>
                <a:cubicBezTo>
                  <a:pt x="151" y="141"/>
                  <a:pt x="161" y="141"/>
                  <a:pt x="166" y="147"/>
                </a:cubicBezTo>
                <a:cubicBezTo>
                  <a:pt x="307" y="319"/>
                  <a:pt x="307" y="319"/>
                  <a:pt x="307" y="319"/>
                </a:cubicBezTo>
                <a:cubicBezTo>
                  <a:pt x="311" y="324"/>
                  <a:pt x="311" y="332"/>
                  <a:pt x="306" y="337"/>
                </a:cubicBezTo>
                <a:cubicBezTo>
                  <a:pt x="290" y="353"/>
                  <a:pt x="290" y="353"/>
                  <a:pt x="290" y="353"/>
                </a:cubicBezTo>
                <a:cubicBezTo>
                  <a:pt x="288" y="355"/>
                  <a:pt x="284" y="357"/>
                  <a:pt x="281" y="357"/>
                </a:cubicBezTo>
                <a:cubicBezTo>
                  <a:pt x="232" y="357"/>
                  <a:pt x="232" y="357"/>
                  <a:pt x="232" y="357"/>
                </a:cubicBezTo>
                <a:cubicBezTo>
                  <a:pt x="232" y="587"/>
                  <a:pt x="232" y="587"/>
                  <a:pt x="232" y="587"/>
                </a:cubicBezTo>
                <a:cubicBezTo>
                  <a:pt x="232" y="594"/>
                  <a:pt x="226" y="600"/>
                  <a:pt x="218" y="600"/>
                </a:cubicBezTo>
                <a:close/>
                <a:moveTo>
                  <a:pt x="468" y="372"/>
                </a:moveTo>
                <a:cubicBezTo>
                  <a:pt x="461" y="372"/>
                  <a:pt x="455" y="366"/>
                  <a:pt x="455" y="359"/>
                </a:cubicBezTo>
                <a:cubicBezTo>
                  <a:pt x="455" y="202"/>
                  <a:pt x="455" y="202"/>
                  <a:pt x="455" y="202"/>
                </a:cubicBezTo>
                <a:cubicBezTo>
                  <a:pt x="455" y="195"/>
                  <a:pt x="461" y="189"/>
                  <a:pt x="468" y="189"/>
                </a:cubicBezTo>
                <a:cubicBezTo>
                  <a:pt x="525" y="189"/>
                  <a:pt x="525" y="189"/>
                  <a:pt x="525" y="189"/>
                </a:cubicBezTo>
                <a:cubicBezTo>
                  <a:pt x="528" y="186"/>
                  <a:pt x="528" y="186"/>
                  <a:pt x="528" y="186"/>
                </a:cubicBezTo>
                <a:cubicBezTo>
                  <a:pt x="406" y="36"/>
                  <a:pt x="406" y="36"/>
                  <a:pt x="406" y="36"/>
                </a:cubicBezTo>
                <a:cubicBezTo>
                  <a:pt x="283" y="186"/>
                  <a:pt x="283" y="186"/>
                  <a:pt x="283" y="186"/>
                </a:cubicBezTo>
                <a:cubicBezTo>
                  <a:pt x="286" y="189"/>
                  <a:pt x="286" y="189"/>
                  <a:pt x="286" y="189"/>
                </a:cubicBezTo>
                <a:cubicBezTo>
                  <a:pt x="343" y="189"/>
                  <a:pt x="343" y="189"/>
                  <a:pt x="343" y="189"/>
                </a:cubicBezTo>
                <a:cubicBezTo>
                  <a:pt x="351" y="189"/>
                  <a:pt x="357" y="195"/>
                  <a:pt x="357" y="202"/>
                </a:cubicBezTo>
                <a:cubicBezTo>
                  <a:pt x="357" y="280"/>
                  <a:pt x="357" y="280"/>
                  <a:pt x="357" y="280"/>
                </a:cubicBezTo>
                <a:cubicBezTo>
                  <a:pt x="357" y="288"/>
                  <a:pt x="351" y="294"/>
                  <a:pt x="343" y="294"/>
                </a:cubicBezTo>
                <a:cubicBezTo>
                  <a:pt x="336" y="294"/>
                  <a:pt x="330" y="288"/>
                  <a:pt x="330" y="280"/>
                </a:cubicBezTo>
                <a:cubicBezTo>
                  <a:pt x="330" y="216"/>
                  <a:pt x="330" y="216"/>
                  <a:pt x="330" y="216"/>
                </a:cubicBezTo>
                <a:cubicBezTo>
                  <a:pt x="281" y="216"/>
                  <a:pt x="281" y="216"/>
                  <a:pt x="281" y="216"/>
                </a:cubicBezTo>
                <a:cubicBezTo>
                  <a:pt x="277" y="216"/>
                  <a:pt x="274" y="214"/>
                  <a:pt x="271" y="212"/>
                </a:cubicBezTo>
                <a:cubicBezTo>
                  <a:pt x="256" y="196"/>
                  <a:pt x="256" y="196"/>
                  <a:pt x="256" y="196"/>
                </a:cubicBezTo>
                <a:cubicBezTo>
                  <a:pt x="251" y="191"/>
                  <a:pt x="250" y="184"/>
                  <a:pt x="255" y="178"/>
                </a:cubicBezTo>
                <a:cubicBezTo>
                  <a:pt x="395" y="6"/>
                  <a:pt x="395" y="6"/>
                  <a:pt x="395" y="6"/>
                </a:cubicBezTo>
                <a:cubicBezTo>
                  <a:pt x="401" y="0"/>
                  <a:pt x="411" y="0"/>
                  <a:pt x="416" y="6"/>
                </a:cubicBezTo>
                <a:cubicBezTo>
                  <a:pt x="557" y="178"/>
                  <a:pt x="557" y="178"/>
                  <a:pt x="557" y="178"/>
                </a:cubicBezTo>
                <a:cubicBezTo>
                  <a:pt x="561" y="184"/>
                  <a:pt x="561" y="191"/>
                  <a:pt x="556" y="196"/>
                </a:cubicBezTo>
                <a:cubicBezTo>
                  <a:pt x="540" y="212"/>
                  <a:pt x="540" y="212"/>
                  <a:pt x="540" y="212"/>
                </a:cubicBezTo>
                <a:cubicBezTo>
                  <a:pt x="538" y="214"/>
                  <a:pt x="534" y="216"/>
                  <a:pt x="531" y="216"/>
                </a:cubicBezTo>
                <a:cubicBezTo>
                  <a:pt x="482" y="216"/>
                  <a:pt x="482" y="216"/>
                  <a:pt x="482" y="216"/>
                </a:cubicBezTo>
                <a:cubicBezTo>
                  <a:pt x="482" y="359"/>
                  <a:pt x="482" y="359"/>
                  <a:pt x="482" y="359"/>
                </a:cubicBezTo>
                <a:cubicBezTo>
                  <a:pt x="482" y="366"/>
                  <a:pt x="476" y="372"/>
                  <a:pt x="468" y="3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nvGrpSpPr>
          <p:cNvPr id="27" name="Group 60" descr="up trending graph icon"/>
          <p:cNvGrpSpPr>
            <a:grpSpLocks noChangeAspect="1"/>
          </p:cNvGrpSpPr>
          <p:nvPr/>
        </p:nvGrpSpPr>
        <p:grpSpPr bwMode="auto">
          <a:xfrm>
            <a:off x="4092009" y="3471123"/>
            <a:ext cx="594983" cy="581018"/>
            <a:chOff x="6726" y="600"/>
            <a:chExt cx="426" cy="416"/>
          </a:xfrm>
          <a:solidFill>
            <a:schemeClr val="accent1"/>
          </a:solidFill>
        </p:grpSpPr>
        <p:sp>
          <p:nvSpPr>
            <p:cNvPr id="28" name="Freeform 61"/>
            <p:cNvSpPr>
              <a:spLocks/>
            </p:cNvSpPr>
            <p:nvPr/>
          </p:nvSpPr>
          <p:spPr bwMode="auto">
            <a:xfrm>
              <a:off x="6726" y="999"/>
              <a:ext cx="426" cy="17"/>
            </a:xfrm>
            <a:custGeom>
              <a:avLst/>
              <a:gdLst>
                <a:gd name="T0" fmla="*/ 282 w 288"/>
                <a:gd name="T1" fmla="*/ 12 h 12"/>
                <a:gd name="T2" fmla="*/ 6 w 288"/>
                <a:gd name="T3" fmla="*/ 12 h 12"/>
                <a:gd name="T4" fmla="*/ 0 w 288"/>
                <a:gd name="T5" fmla="*/ 6 h 12"/>
                <a:gd name="T6" fmla="*/ 6 w 288"/>
                <a:gd name="T7" fmla="*/ 0 h 12"/>
                <a:gd name="T8" fmla="*/ 282 w 288"/>
                <a:gd name="T9" fmla="*/ 0 h 12"/>
                <a:gd name="T10" fmla="*/ 288 w 288"/>
                <a:gd name="T11" fmla="*/ 6 h 12"/>
                <a:gd name="T12" fmla="*/ 282 w 28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88" h="12">
                  <a:moveTo>
                    <a:pt x="282" y="12"/>
                  </a:moveTo>
                  <a:cubicBezTo>
                    <a:pt x="6" y="12"/>
                    <a:pt x="6" y="12"/>
                    <a:pt x="6" y="12"/>
                  </a:cubicBezTo>
                  <a:cubicBezTo>
                    <a:pt x="2" y="12"/>
                    <a:pt x="0" y="10"/>
                    <a:pt x="0" y="6"/>
                  </a:cubicBezTo>
                  <a:cubicBezTo>
                    <a:pt x="0" y="3"/>
                    <a:pt x="2" y="0"/>
                    <a:pt x="6" y="0"/>
                  </a:cubicBezTo>
                  <a:cubicBezTo>
                    <a:pt x="282" y="0"/>
                    <a:pt x="282" y="0"/>
                    <a:pt x="282" y="0"/>
                  </a:cubicBezTo>
                  <a:cubicBezTo>
                    <a:pt x="285" y="0"/>
                    <a:pt x="288" y="3"/>
                    <a:pt x="288" y="6"/>
                  </a:cubicBezTo>
                  <a:cubicBezTo>
                    <a:pt x="288" y="10"/>
                    <a:pt x="285" y="12"/>
                    <a:pt x="28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9" name="Freeform 62"/>
            <p:cNvSpPr>
              <a:spLocks noEditPoints="1"/>
            </p:cNvSpPr>
            <p:nvPr/>
          </p:nvSpPr>
          <p:spPr bwMode="auto">
            <a:xfrm>
              <a:off x="6744" y="912"/>
              <a:ext cx="71" cy="104"/>
            </a:xfrm>
            <a:custGeom>
              <a:avLst/>
              <a:gdLst>
                <a:gd name="T0" fmla="*/ 42 w 48"/>
                <a:gd name="T1" fmla="*/ 72 h 72"/>
                <a:gd name="T2" fmla="*/ 6 w 48"/>
                <a:gd name="T3" fmla="*/ 72 h 72"/>
                <a:gd name="T4" fmla="*/ 0 w 48"/>
                <a:gd name="T5" fmla="*/ 66 h 72"/>
                <a:gd name="T6" fmla="*/ 0 w 48"/>
                <a:gd name="T7" fmla="*/ 6 h 72"/>
                <a:gd name="T8" fmla="*/ 6 w 48"/>
                <a:gd name="T9" fmla="*/ 0 h 72"/>
                <a:gd name="T10" fmla="*/ 42 w 48"/>
                <a:gd name="T11" fmla="*/ 0 h 72"/>
                <a:gd name="T12" fmla="*/ 48 w 48"/>
                <a:gd name="T13" fmla="*/ 6 h 72"/>
                <a:gd name="T14" fmla="*/ 48 w 48"/>
                <a:gd name="T15" fmla="*/ 66 h 72"/>
                <a:gd name="T16" fmla="*/ 42 w 48"/>
                <a:gd name="T17" fmla="*/ 72 h 72"/>
                <a:gd name="T18" fmla="*/ 12 w 48"/>
                <a:gd name="T19" fmla="*/ 60 h 72"/>
                <a:gd name="T20" fmla="*/ 36 w 48"/>
                <a:gd name="T21" fmla="*/ 60 h 72"/>
                <a:gd name="T22" fmla="*/ 36 w 48"/>
                <a:gd name="T23" fmla="*/ 12 h 72"/>
                <a:gd name="T24" fmla="*/ 12 w 48"/>
                <a:gd name="T25" fmla="*/ 12 h 72"/>
                <a:gd name="T26" fmla="*/ 12 w 48"/>
                <a:gd name="T27" fmla="*/ 6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2">
                  <a:moveTo>
                    <a:pt x="42" y="72"/>
                  </a:moveTo>
                  <a:cubicBezTo>
                    <a:pt x="6" y="72"/>
                    <a:pt x="6" y="72"/>
                    <a:pt x="6" y="72"/>
                  </a:cubicBezTo>
                  <a:cubicBezTo>
                    <a:pt x="2" y="72"/>
                    <a:pt x="0" y="70"/>
                    <a:pt x="0" y="66"/>
                  </a:cubicBezTo>
                  <a:cubicBezTo>
                    <a:pt x="0" y="6"/>
                    <a:pt x="0" y="6"/>
                    <a:pt x="0" y="6"/>
                  </a:cubicBezTo>
                  <a:cubicBezTo>
                    <a:pt x="0" y="3"/>
                    <a:pt x="2" y="0"/>
                    <a:pt x="6" y="0"/>
                  </a:cubicBezTo>
                  <a:cubicBezTo>
                    <a:pt x="42" y="0"/>
                    <a:pt x="42" y="0"/>
                    <a:pt x="42" y="0"/>
                  </a:cubicBezTo>
                  <a:cubicBezTo>
                    <a:pt x="45" y="0"/>
                    <a:pt x="48" y="3"/>
                    <a:pt x="48" y="6"/>
                  </a:cubicBezTo>
                  <a:cubicBezTo>
                    <a:pt x="48" y="66"/>
                    <a:pt x="48" y="66"/>
                    <a:pt x="48" y="66"/>
                  </a:cubicBezTo>
                  <a:cubicBezTo>
                    <a:pt x="48" y="70"/>
                    <a:pt x="45" y="72"/>
                    <a:pt x="42" y="72"/>
                  </a:cubicBezTo>
                  <a:close/>
                  <a:moveTo>
                    <a:pt x="12" y="60"/>
                  </a:moveTo>
                  <a:cubicBezTo>
                    <a:pt x="36" y="60"/>
                    <a:pt x="36" y="60"/>
                    <a:pt x="36" y="60"/>
                  </a:cubicBezTo>
                  <a:cubicBezTo>
                    <a:pt x="36" y="12"/>
                    <a:pt x="36" y="12"/>
                    <a:pt x="36" y="12"/>
                  </a:cubicBezTo>
                  <a:cubicBezTo>
                    <a:pt x="12" y="12"/>
                    <a:pt x="12" y="12"/>
                    <a:pt x="12" y="12"/>
                  </a:cubicBezTo>
                  <a:lnTo>
                    <a:pt x="12"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0" name="Freeform 63"/>
            <p:cNvSpPr>
              <a:spLocks noEditPoints="1"/>
            </p:cNvSpPr>
            <p:nvPr/>
          </p:nvSpPr>
          <p:spPr bwMode="auto">
            <a:xfrm>
              <a:off x="6850" y="826"/>
              <a:ext cx="71" cy="190"/>
            </a:xfrm>
            <a:custGeom>
              <a:avLst/>
              <a:gdLst>
                <a:gd name="T0" fmla="*/ 42 w 48"/>
                <a:gd name="T1" fmla="*/ 132 h 132"/>
                <a:gd name="T2" fmla="*/ 6 w 48"/>
                <a:gd name="T3" fmla="*/ 132 h 132"/>
                <a:gd name="T4" fmla="*/ 0 w 48"/>
                <a:gd name="T5" fmla="*/ 126 h 132"/>
                <a:gd name="T6" fmla="*/ 0 w 48"/>
                <a:gd name="T7" fmla="*/ 6 h 132"/>
                <a:gd name="T8" fmla="*/ 6 w 48"/>
                <a:gd name="T9" fmla="*/ 0 h 132"/>
                <a:gd name="T10" fmla="*/ 42 w 48"/>
                <a:gd name="T11" fmla="*/ 0 h 132"/>
                <a:gd name="T12" fmla="*/ 48 w 48"/>
                <a:gd name="T13" fmla="*/ 6 h 132"/>
                <a:gd name="T14" fmla="*/ 48 w 48"/>
                <a:gd name="T15" fmla="*/ 126 h 132"/>
                <a:gd name="T16" fmla="*/ 42 w 48"/>
                <a:gd name="T17" fmla="*/ 132 h 132"/>
                <a:gd name="T18" fmla="*/ 12 w 48"/>
                <a:gd name="T19" fmla="*/ 120 h 132"/>
                <a:gd name="T20" fmla="*/ 36 w 48"/>
                <a:gd name="T21" fmla="*/ 120 h 132"/>
                <a:gd name="T22" fmla="*/ 36 w 48"/>
                <a:gd name="T23" fmla="*/ 12 h 132"/>
                <a:gd name="T24" fmla="*/ 12 w 48"/>
                <a:gd name="T25" fmla="*/ 12 h 132"/>
                <a:gd name="T26" fmla="*/ 12 w 48"/>
                <a:gd name="T27" fmla="*/ 12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32">
                  <a:moveTo>
                    <a:pt x="42" y="132"/>
                  </a:moveTo>
                  <a:cubicBezTo>
                    <a:pt x="6" y="132"/>
                    <a:pt x="6" y="132"/>
                    <a:pt x="6" y="132"/>
                  </a:cubicBezTo>
                  <a:cubicBezTo>
                    <a:pt x="2" y="132"/>
                    <a:pt x="0" y="130"/>
                    <a:pt x="0" y="126"/>
                  </a:cubicBezTo>
                  <a:cubicBezTo>
                    <a:pt x="0" y="6"/>
                    <a:pt x="0" y="6"/>
                    <a:pt x="0" y="6"/>
                  </a:cubicBezTo>
                  <a:cubicBezTo>
                    <a:pt x="0" y="3"/>
                    <a:pt x="2" y="0"/>
                    <a:pt x="6" y="0"/>
                  </a:cubicBezTo>
                  <a:cubicBezTo>
                    <a:pt x="42" y="0"/>
                    <a:pt x="42" y="0"/>
                    <a:pt x="42" y="0"/>
                  </a:cubicBezTo>
                  <a:cubicBezTo>
                    <a:pt x="45" y="0"/>
                    <a:pt x="48" y="3"/>
                    <a:pt x="48" y="6"/>
                  </a:cubicBezTo>
                  <a:cubicBezTo>
                    <a:pt x="48" y="126"/>
                    <a:pt x="48" y="126"/>
                    <a:pt x="48" y="126"/>
                  </a:cubicBezTo>
                  <a:cubicBezTo>
                    <a:pt x="48" y="130"/>
                    <a:pt x="45" y="132"/>
                    <a:pt x="42" y="132"/>
                  </a:cubicBezTo>
                  <a:close/>
                  <a:moveTo>
                    <a:pt x="12" y="120"/>
                  </a:moveTo>
                  <a:cubicBezTo>
                    <a:pt x="36" y="120"/>
                    <a:pt x="36" y="120"/>
                    <a:pt x="36" y="120"/>
                  </a:cubicBezTo>
                  <a:cubicBezTo>
                    <a:pt x="36" y="12"/>
                    <a:pt x="36" y="12"/>
                    <a:pt x="36" y="12"/>
                  </a:cubicBezTo>
                  <a:cubicBezTo>
                    <a:pt x="12" y="12"/>
                    <a:pt x="12" y="12"/>
                    <a:pt x="12" y="12"/>
                  </a:cubicBezTo>
                  <a:lnTo>
                    <a:pt x="12"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1" name="Freeform 64"/>
            <p:cNvSpPr>
              <a:spLocks noEditPoints="1"/>
            </p:cNvSpPr>
            <p:nvPr/>
          </p:nvSpPr>
          <p:spPr bwMode="auto">
            <a:xfrm>
              <a:off x="6957" y="860"/>
              <a:ext cx="71" cy="156"/>
            </a:xfrm>
            <a:custGeom>
              <a:avLst/>
              <a:gdLst>
                <a:gd name="T0" fmla="*/ 42 w 48"/>
                <a:gd name="T1" fmla="*/ 108 h 108"/>
                <a:gd name="T2" fmla="*/ 6 w 48"/>
                <a:gd name="T3" fmla="*/ 108 h 108"/>
                <a:gd name="T4" fmla="*/ 0 w 48"/>
                <a:gd name="T5" fmla="*/ 102 h 108"/>
                <a:gd name="T6" fmla="*/ 0 w 48"/>
                <a:gd name="T7" fmla="*/ 6 h 108"/>
                <a:gd name="T8" fmla="*/ 6 w 48"/>
                <a:gd name="T9" fmla="*/ 0 h 108"/>
                <a:gd name="T10" fmla="*/ 42 w 48"/>
                <a:gd name="T11" fmla="*/ 0 h 108"/>
                <a:gd name="T12" fmla="*/ 48 w 48"/>
                <a:gd name="T13" fmla="*/ 6 h 108"/>
                <a:gd name="T14" fmla="*/ 48 w 48"/>
                <a:gd name="T15" fmla="*/ 102 h 108"/>
                <a:gd name="T16" fmla="*/ 42 w 48"/>
                <a:gd name="T17" fmla="*/ 108 h 108"/>
                <a:gd name="T18" fmla="*/ 12 w 48"/>
                <a:gd name="T19" fmla="*/ 96 h 108"/>
                <a:gd name="T20" fmla="*/ 36 w 48"/>
                <a:gd name="T21" fmla="*/ 96 h 108"/>
                <a:gd name="T22" fmla="*/ 36 w 48"/>
                <a:gd name="T23" fmla="*/ 12 h 108"/>
                <a:gd name="T24" fmla="*/ 12 w 48"/>
                <a:gd name="T25" fmla="*/ 12 h 108"/>
                <a:gd name="T26" fmla="*/ 12 w 48"/>
                <a:gd name="T27"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08">
                  <a:moveTo>
                    <a:pt x="42" y="108"/>
                  </a:moveTo>
                  <a:cubicBezTo>
                    <a:pt x="6" y="108"/>
                    <a:pt x="6" y="108"/>
                    <a:pt x="6" y="108"/>
                  </a:cubicBezTo>
                  <a:cubicBezTo>
                    <a:pt x="2" y="108"/>
                    <a:pt x="0" y="106"/>
                    <a:pt x="0" y="102"/>
                  </a:cubicBezTo>
                  <a:cubicBezTo>
                    <a:pt x="0" y="6"/>
                    <a:pt x="0" y="6"/>
                    <a:pt x="0" y="6"/>
                  </a:cubicBezTo>
                  <a:cubicBezTo>
                    <a:pt x="0" y="3"/>
                    <a:pt x="2" y="0"/>
                    <a:pt x="6" y="0"/>
                  </a:cubicBezTo>
                  <a:cubicBezTo>
                    <a:pt x="42" y="0"/>
                    <a:pt x="42" y="0"/>
                    <a:pt x="42" y="0"/>
                  </a:cubicBezTo>
                  <a:cubicBezTo>
                    <a:pt x="45" y="0"/>
                    <a:pt x="48" y="3"/>
                    <a:pt x="48" y="6"/>
                  </a:cubicBezTo>
                  <a:cubicBezTo>
                    <a:pt x="48" y="102"/>
                    <a:pt x="48" y="102"/>
                    <a:pt x="48" y="102"/>
                  </a:cubicBezTo>
                  <a:cubicBezTo>
                    <a:pt x="48" y="106"/>
                    <a:pt x="45" y="108"/>
                    <a:pt x="42" y="108"/>
                  </a:cubicBezTo>
                  <a:close/>
                  <a:moveTo>
                    <a:pt x="12" y="96"/>
                  </a:moveTo>
                  <a:cubicBezTo>
                    <a:pt x="36" y="96"/>
                    <a:pt x="36" y="96"/>
                    <a:pt x="36" y="96"/>
                  </a:cubicBezTo>
                  <a:cubicBezTo>
                    <a:pt x="36" y="12"/>
                    <a:pt x="36" y="12"/>
                    <a:pt x="36" y="12"/>
                  </a:cubicBezTo>
                  <a:cubicBezTo>
                    <a:pt x="12" y="12"/>
                    <a:pt x="12" y="12"/>
                    <a:pt x="12" y="12"/>
                  </a:cubicBezTo>
                  <a:lnTo>
                    <a:pt x="12"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2" name="Freeform 65"/>
            <p:cNvSpPr>
              <a:spLocks noEditPoints="1"/>
            </p:cNvSpPr>
            <p:nvPr/>
          </p:nvSpPr>
          <p:spPr bwMode="auto">
            <a:xfrm>
              <a:off x="7063" y="739"/>
              <a:ext cx="71" cy="277"/>
            </a:xfrm>
            <a:custGeom>
              <a:avLst/>
              <a:gdLst>
                <a:gd name="T0" fmla="*/ 42 w 48"/>
                <a:gd name="T1" fmla="*/ 192 h 192"/>
                <a:gd name="T2" fmla="*/ 6 w 48"/>
                <a:gd name="T3" fmla="*/ 192 h 192"/>
                <a:gd name="T4" fmla="*/ 0 w 48"/>
                <a:gd name="T5" fmla="*/ 186 h 192"/>
                <a:gd name="T6" fmla="*/ 0 w 48"/>
                <a:gd name="T7" fmla="*/ 6 h 192"/>
                <a:gd name="T8" fmla="*/ 6 w 48"/>
                <a:gd name="T9" fmla="*/ 0 h 192"/>
                <a:gd name="T10" fmla="*/ 42 w 48"/>
                <a:gd name="T11" fmla="*/ 0 h 192"/>
                <a:gd name="T12" fmla="*/ 48 w 48"/>
                <a:gd name="T13" fmla="*/ 6 h 192"/>
                <a:gd name="T14" fmla="*/ 48 w 48"/>
                <a:gd name="T15" fmla="*/ 186 h 192"/>
                <a:gd name="T16" fmla="*/ 42 w 48"/>
                <a:gd name="T17" fmla="*/ 192 h 192"/>
                <a:gd name="T18" fmla="*/ 12 w 48"/>
                <a:gd name="T19" fmla="*/ 180 h 192"/>
                <a:gd name="T20" fmla="*/ 36 w 48"/>
                <a:gd name="T21" fmla="*/ 180 h 192"/>
                <a:gd name="T22" fmla="*/ 36 w 48"/>
                <a:gd name="T23" fmla="*/ 12 h 192"/>
                <a:gd name="T24" fmla="*/ 12 w 48"/>
                <a:gd name="T25" fmla="*/ 12 h 192"/>
                <a:gd name="T26" fmla="*/ 12 w 48"/>
                <a:gd name="T27" fmla="*/ 18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192">
                  <a:moveTo>
                    <a:pt x="42" y="192"/>
                  </a:moveTo>
                  <a:cubicBezTo>
                    <a:pt x="6" y="192"/>
                    <a:pt x="6" y="192"/>
                    <a:pt x="6" y="192"/>
                  </a:cubicBezTo>
                  <a:cubicBezTo>
                    <a:pt x="2" y="192"/>
                    <a:pt x="0" y="190"/>
                    <a:pt x="0" y="186"/>
                  </a:cubicBezTo>
                  <a:cubicBezTo>
                    <a:pt x="0" y="6"/>
                    <a:pt x="0" y="6"/>
                    <a:pt x="0" y="6"/>
                  </a:cubicBezTo>
                  <a:cubicBezTo>
                    <a:pt x="0" y="3"/>
                    <a:pt x="2" y="0"/>
                    <a:pt x="6" y="0"/>
                  </a:cubicBezTo>
                  <a:cubicBezTo>
                    <a:pt x="42" y="0"/>
                    <a:pt x="42" y="0"/>
                    <a:pt x="42" y="0"/>
                  </a:cubicBezTo>
                  <a:cubicBezTo>
                    <a:pt x="45" y="0"/>
                    <a:pt x="48" y="3"/>
                    <a:pt x="48" y="6"/>
                  </a:cubicBezTo>
                  <a:cubicBezTo>
                    <a:pt x="48" y="186"/>
                    <a:pt x="48" y="186"/>
                    <a:pt x="48" y="186"/>
                  </a:cubicBezTo>
                  <a:cubicBezTo>
                    <a:pt x="48" y="190"/>
                    <a:pt x="45" y="192"/>
                    <a:pt x="42" y="192"/>
                  </a:cubicBezTo>
                  <a:close/>
                  <a:moveTo>
                    <a:pt x="12" y="180"/>
                  </a:moveTo>
                  <a:cubicBezTo>
                    <a:pt x="36" y="180"/>
                    <a:pt x="36" y="180"/>
                    <a:pt x="36" y="180"/>
                  </a:cubicBezTo>
                  <a:cubicBezTo>
                    <a:pt x="36" y="12"/>
                    <a:pt x="36" y="12"/>
                    <a:pt x="36" y="12"/>
                  </a:cubicBezTo>
                  <a:cubicBezTo>
                    <a:pt x="12" y="12"/>
                    <a:pt x="12" y="12"/>
                    <a:pt x="12" y="12"/>
                  </a:cubicBezTo>
                  <a:lnTo>
                    <a:pt x="12" y="1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3" name="Freeform 66"/>
            <p:cNvSpPr>
              <a:spLocks noEditPoints="1"/>
            </p:cNvSpPr>
            <p:nvPr/>
          </p:nvSpPr>
          <p:spPr bwMode="auto">
            <a:xfrm>
              <a:off x="6753" y="774"/>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4" name="Freeform 67"/>
            <p:cNvSpPr>
              <a:spLocks noEditPoints="1"/>
            </p:cNvSpPr>
            <p:nvPr/>
          </p:nvSpPr>
          <p:spPr bwMode="auto">
            <a:xfrm>
              <a:off x="6859" y="687"/>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5" name="Freeform 68"/>
            <p:cNvSpPr>
              <a:spLocks noEditPoints="1"/>
            </p:cNvSpPr>
            <p:nvPr/>
          </p:nvSpPr>
          <p:spPr bwMode="auto">
            <a:xfrm>
              <a:off x="6966" y="722"/>
              <a:ext cx="53"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6" name="Freeform 69"/>
            <p:cNvSpPr>
              <a:spLocks noEditPoints="1"/>
            </p:cNvSpPr>
            <p:nvPr/>
          </p:nvSpPr>
          <p:spPr bwMode="auto">
            <a:xfrm>
              <a:off x="7072" y="600"/>
              <a:ext cx="54" cy="52"/>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12 h 36"/>
                <a:gd name="T12" fmla="*/ 12 w 36"/>
                <a:gd name="T13" fmla="*/ 18 h 36"/>
                <a:gd name="T14" fmla="*/ 18 w 36"/>
                <a:gd name="T15" fmla="*/ 24 h 36"/>
                <a:gd name="T16" fmla="*/ 24 w 36"/>
                <a:gd name="T17" fmla="*/ 18 h 36"/>
                <a:gd name="T18" fmla="*/ 18 w 36"/>
                <a:gd name="T19" fmla="*/ 1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9"/>
                    <a:pt x="8" y="0"/>
                    <a:pt x="18" y="0"/>
                  </a:cubicBezTo>
                  <a:cubicBezTo>
                    <a:pt x="28" y="0"/>
                    <a:pt x="36" y="9"/>
                    <a:pt x="36" y="18"/>
                  </a:cubicBezTo>
                  <a:cubicBezTo>
                    <a:pt x="36" y="28"/>
                    <a:pt x="28" y="36"/>
                    <a:pt x="18" y="36"/>
                  </a:cubicBezTo>
                  <a:close/>
                  <a:moveTo>
                    <a:pt x="18" y="12"/>
                  </a:moveTo>
                  <a:cubicBezTo>
                    <a:pt x="14" y="12"/>
                    <a:pt x="12" y="15"/>
                    <a:pt x="12" y="18"/>
                  </a:cubicBezTo>
                  <a:cubicBezTo>
                    <a:pt x="12" y="22"/>
                    <a:pt x="14" y="24"/>
                    <a:pt x="18" y="24"/>
                  </a:cubicBezTo>
                  <a:cubicBezTo>
                    <a:pt x="21" y="24"/>
                    <a:pt x="24" y="22"/>
                    <a:pt x="24" y="18"/>
                  </a:cubicBezTo>
                  <a:cubicBezTo>
                    <a:pt x="24" y="15"/>
                    <a:pt x="21" y="12"/>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7" name="Freeform 70"/>
            <p:cNvSpPr>
              <a:spLocks/>
            </p:cNvSpPr>
            <p:nvPr/>
          </p:nvSpPr>
          <p:spPr bwMode="auto">
            <a:xfrm>
              <a:off x="6782" y="714"/>
              <a:ext cx="99" cy="84"/>
            </a:xfrm>
            <a:custGeom>
              <a:avLst/>
              <a:gdLst>
                <a:gd name="T0" fmla="*/ 7 w 67"/>
                <a:gd name="T1" fmla="*/ 58 h 58"/>
                <a:gd name="T2" fmla="*/ 2 w 67"/>
                <a:gd name="T3" fmla="*/ 56 h 58"/>
                <a:gd name="T4" fmla="*/ 3 w 67"/>
                <a:gd name="T5" fmla="*/ 47 h 58"/>
                <a:gd name="T6" fmla="*/ 57 w 67"/>
                <a:gd name="T7" fmla="*/ 3 h 58"/>
                <a:gd name="T8" fmla="*/ 65 w 67"/>
                <a:gd name="T9" fmla="*/ 3 h 58"/>
                <a:gd name="T10" fmla="*/ 64 w 67"/>
                <a:gd name="T11" fmla="*/ 12 h 58"/>
                <a:gd name="T12" fmla="*/ 11 w 67"/>
                <a:gd name="T13" fmla="*/ 56 h 58"/>
                <a:gd name="T14" fmla="*/ 7 w 67"/>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58">
                  <a:moveTo>
                    <a:pt x="7" y="58"/>
                  </a:moveTo>
                  <a:cubicBezTo>
                    <a:pt x="5" y="58"/>
                    <a:pt x="3" y="57"/>
                    <a:pt x="2" y="56"/>
                  </a:cubicBezTo>
                  <a:cubicBezTo>
                    <a:pt x="0" y="53"/>
                    <a:pt x="0" y="49"/>
                    <a:pt x="3" y="47"/>
                  </a:cubicBezTo>
                  <a:cubicBezTo>
                    <a:pt x="57" y="3"/>
                    <a:pt x="57" y="3"/>
                    <a:pt x="57" y="3"/>
                  </a:cubicBezTo>
                  <a:cubicBezTo>
                    <a:pt x="59" y="0"/>
                    <a:pt x="63" y="1"/>
                    <a:pt x="65" y="3"/>
                  </a:cubicBezTo>
                  <a:cubicBezTo>
                    <a:pt x="67" y="6"/>
                    <a:pt x="67" y="10"/>
                    <a:pt x="64" y="12"/>
                  </a:cubicBezTo>
                  <a:cubicBezTo>
                    <a:pt x="11" y="56"/>
                    <a:pt x="11" y="56"/>
                    <a:pt x="11" y="56"/>
                  </a:cubicBezTo>
                  <a:cubicBezTo>
                    <a:pt x="10" y="57"/>
                    <a:pt x="8" y="58"/>
                    <a:pt x="7"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8" name="Freeform 71"/>
            <p:cNvSpPr>
              <a:spLocks/>
            </p:cNvSpPr>
            <p:nvPr/>
          </p:nvSpPr>
          <p:spPr bwMode="auto">
            <a:xfrm>
              <a:off x="6892" y="708"/>
              <a:ext cx="93" cy="44"/>
            </a:xfrm>
            <a:custGeom>
              <a:avLst/>
              <a:gdLst>
                <a:gd name="T0" fmla="*/ 57 w 63"/>
                <a:gd name="T1" fmla="*/ 30 h 30"/>
                <a:gd name="T2" fmla="*/ 55 w 63"/>
                <a:gd name="T3" fmla="*/ 29 h 30"/>
                <a:gd name="T4" fmla="*/ 5 w 63"/>
                <a:gd name="T5" fmla="*/ 13 h 30"/>
                <a:gd name="T6" fmla="*/ 1 w 63"/>
                <a:gd name="T7" fmla="*/ 5 h 30"/>
                <a:gd name="T8" fmla="*/ 9 w 63"/>
                <a:gd name="T9" fmla="*/ 2 h 30"/>
                <a:gd name="T10" fmla="*/ 58 w 63"/>
                <a:gd name="T11" fmla="*/ 18 h 30"/>
                <a:gd name="T12" fmla="*/ 62 w 63"/>
                <a:gd name="T13" fmla="*/ 26 h 30"/>
                <a:gd name="T14" fmla="*/ 57 w 63"/>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30">
                  <a:moveTo>
                    <a:pt x="57" y="30"/>
                  </a:moveTo>
                  <a:cubicBezTo>
                    <a:pt x="56" y="30"/>
                    <a:pt x="55" y="30"/>
                    <a:pt x="55" y="29"/>
                  </a:cubicBezTo>
                  <a:cubicBezTo>
                    <a:pt x="5" y="13"/>
                    <a:pt x="5" y="13"/>
                    <a:pt x="5" y="13"/>
                  </a:cubicBezTo>
                  <a:cubicBezTo>
                    <a:pt x="2" y="12"/>
                    <a:pt x="0" y="8"/>
                    <a:pt x="1" y="5"/>
                  </a:cubicBezTo>
                  <a:cubicBezTo>
                    <a:pt x="2" y="2"/>
                    <a:pt x="6" y="0"/>
                    <a:pt x="9" y="2"/>
                  </a:cubicBezTo>
                  <a:cubicBezTo>
                    <a:pt x="58" y="18"/>
                    <a:pt x="58" y="18"/>
                    <a:pt x="58" y="18"/>
                  </a:cubicBezTo>
                  <a:cubicBezTo>
                    <a:pt x="62" y="19"/>
                    <a:pt x="63" y="23"/>
                    <a:pt x="62" y="26"/>
                  </a:cubicBezTo>
                  <a:cubicBezTo>
                    <a:pt x="61" y="28"/>
                    <a:pt x="59" y="30"/>
                    <a:pt x="57"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9" name="Freeform 72"/>
            <p:cNvSpPr>
              <a:spLocks/>
            </p:cNvSpPr>
            <p:nvPr/>
          </p:nvSpPr>
          <p:spPr bwMode="auto">
            <a:xfrm>
              <a:off x="6994" y="630"/>
              <a:ext cx="103" cy="113"/>
            </a:xfrm>
            <a:custGeom>
              <a:avLst/>
              <a:gdLst>
                <a:gd name="T0" fmla="*/ 6 w 70"/>
                <a:gd name="T1" fmla="*/ 78 h 78"/>
                <a:gd name="T2" fmla="*/ 3 w 70"/>
                <a:gd name="T3" fmla="*/ 77 h 78"/>
                <a:gd name="T4" fmla="*/ 2 w 70"/>
                <a:gd name="T5" fmla="*/ 68 h 78"/>
                <a:gd name="T6" fmla="*/ 58 w 70"/>
                <a:gd name="T7" fmla="*/ 3 h 78"/>
                <a:gd name="T8" fmla="*/ 67 w 70"/>
                <a:gd name="T9" fmla="*/ 2 h 78"/>
                <a:gd name="T10" fmla="*/ 67 w 70"/>
                <a:gd name="T11" fmla="*/ 10 h 78"/>
                <a:gd name="T12" fmla="*/ 11 w 70"/>
                <a:gd name="T13" fmla="*/ 76 h 78"/>
                <a:gd name="T14" fmla="*/ 6 w 70"/>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78">
                  <a:moveTo>
                    <a:pt x="6" y="78"/>
                  </a:moveTo>
                  <a:cubicBezTo>
                    <a:pt x="5" y="78"/>
                    <a:pt x="4" y="78"/>
                    <a:pt x="3" y="77"/>
                  </a:cubicBezTo>
                  <a:cubicBezTo>
                    <a:pt x="0" y="75"/>
                    <a:pt x="0" y="71"/>
                    <a:pt x="2" y="68"/>
                  </a:cubicBezTo>
                  <a:cubicBezTo>
                    <a:pt x="58" y="3"/>
                    <a:pt x="58" y="3"/>
                    <a:pt x="58" y="3"/>
                  </a:cubicBezTo>
                  <a:cubicBezTo>
                    <a:pt x="60" y="0"/>
                    <a:pt x="64" y="0"/>
                    <a:pt x="67" y="2"/>
                  </a:cubicBezTo>
                  <a:cubicBezTo>
                    <a:pt x="69" y="4"/>
                    <a:pt x="70" y="8"/>
                    <a:pt x="67" y="10"/>
                  </a:cubicBezTo>
                  <a:cubicBezTo>
                    <a:pt x="11" y="76"/>
                    <a:pt x="11" y="76"/>
                    <a:pt x="11" y="76"/>
                  </a:cubicBezTo>
                  <a:cubicBezTo>
                    <a:pt x="10" y="78"/>
                    <a:pt x="8" y="78"/>
                    <a:pt x="6"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2729449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BEING ON THE RWPC AS A PROVIDER</a:t>
            </a:r>
          </a:p>
        </p:txBody>
      </p:sp>
      <p:sp>
        <p:nvSpPr>
          <p:cNvPr id="5" name="Content Placeholder 4"/>
          <p:cNvSpPr>
            <a:spLocks noGrp="1"/>
          </p:cNvSpPr>
          <p:nvPr>
            <p:ph idx="1"/>
          </p:nvPr>
        </p:nvSpPr>
        <p:spPr>
          <a:xfrm>
            <a:off x="1651697" y="1680569"/>
            <a:ext cx="8596668" cy="3880773"/>
          </a:xfrm>
        </p:spPr>
        <p:txBody>
          <a:bodyPr/>
          <a:lstStyle/>
          <a:p>
            <a:r>
              <a:rPr lang="en-US" dirty="0"/>
              <a:t>Provide expertise on your subject matter</a:t>
            </a:r>
          </a:p>
          <a:p>
            <a:r>
              <a:rPr lang="en-US" dirty="0"/>
              <a:t>Opportunity to give back, and learn something.</a:t>
            </a:r>
          </a:p>
          <a:p>
            <a:r>
              <a:rPr lang="en-US" dirty="0"/>
              <a:t>Coordination of services</a:t>
            </a:r>
          </a:p>
          <a:p>
            <a:r>
              <a:rPr lang="en-US" dirty="0"/>
              <a:t>Strategic Features</a:t>
            </a:r>
          </a:p>
          <a:p>
            <a:endParaRPr lang="en-US" dirty="0"/>
          </a:p>
        </p:txBody>
      </p:sp>
      <p:grpSp>
        <p:nvGrpSpPr>
          <p:cNvPr id="16" name="Group 40" descr="binoculars icon"/>
          <p:cNvGrpSpPr>
            <a:grpSpLocks noChangeAspect="1"/>
          </p:cNvGrpSpPr>
          <p:nvPr/>
        </p:nvGrpSpPr>
        <p:grpSpPr bwMode="auto">
          <a:xfrm>
            <a:off x="8636173" y="3443111"/>
            <a:ext cx="3301707" cy="3054269"/>
            <a:chOff x="3438" y="454"/>
            <a:chExt cx="427" cy="395"/>
          </a:xfrm>
          <a:solidFill>
            <a:schemeClr val="bg1">
              <a:alpha val="50000"/>
            </a:schemeClr>
          </a:solidFill>
        </p:grpSpPr>
        <p:sp>
          <p:nvSpPr>
            <p:cNvPr id="17" name="Freeform 41"/>
            <p:cNvSpPr>
              <a:spLocks noEditPoints="1"/>
            </p:cNvSpPr>
            <p:nvPr/>
          </p:nvSpPr>
          <p:spPr bwMode="auto">
            <a:xfrm>
              <a:off x="3438"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8" name="Freeform 42"/>
            <p:cNvSpPr>
              <a:spLocks/>
            </p:cNvSpPr>
            <p:nvPr/>
          </p:nvSpPr>
          <p:spPr bwMode="auto">
            <a:xfrm>
              <a:off x="3455" y="457"/>
              <a:ext cx="179" cy="250"/>
            </a:xfrm>
            <a:custGeom>
              <a:avLst/>
              <a:gdLst>
                <a:gd name="T0" fmla="*/ 7 w 121"/>
                <a:gd name="T1" fmla="*/ 169 h 169"/>
                <a:gd name="T2" fmla="*/ 4 w 121"/>
                <a:gd name="T3" fmla="*/ 168 h 169"/>
                <a:gd name="T4" fmla="*/ 1 w 121"/>
                <a:gd name="T5" fmla="*/ 160 h 169"/>
                <a:gd name="T6" fmla="*/ 37 w 121"/>
                <a:gd name="T7" fmla="*/ 76 h 169"/>
                <a:gd name="T8" fmla="*/ 39 w 121"/>
                <a:gd name="T9" fmla="*/ 74 h 169"/>
                <a:gd name="T10" fmla="*/ 56 w 121"/>
                <a:gd name="T11" fmla="*/ 57 h 169"/>
                <a:gd name="T12" fmla="*/ 73 w 121"/>
                <a:gd name="T13" fmla="*/ 11 h 169"/>
                <a:gd name="T14" fmla="*/ 75 w 121"/>
                <a:gd name="T15" fmla="*/ 8 h 169"/>
                <a:gd name="T16" fmla="*/ 97 w 121"/>
                <a:gd name="T17" fmla="*/ 0 h 169"/>
                <a:gd name="T18" fmla="*/ 119 w 121"/>
                <a:gd name="T19" fmla="*/ 8 h 169"/>
                <a:gd name="T20" fmla="*/ 121 w 121"/>
                <a:gd name="T21" fmla="*/ 13 h 169"/>
                <a:gd name="T22" fmla="*/ 121 w 121"/>
                <a:gd name="T23" fmla="*/ 61 h 169"/>
                <a:gd name="T24" fmla="*/ 115 w 121"/>
                <a:gd name="T25" fmla="*/ 67 h 169"/>
                <a:gd name="T26" fmla="*/ 109 w 121"/>
                <a:gd name="T27" fmla="*/ 61 h 169"/>
                <a:gd name="T28" fmla="*/ 109 w 121"/>
                <a:gd name="T29" fmla="*/ 15 h 169"/>
                <a:gd name="T30" fmla="*/ 84 w 121"/>
                <a:gd name="T31" fmla="*/ 16 h 169"/>
                <a:gd name="T32" fmla="*/ 66 w 121"/>
                <a:gd name="T33" fmla="*/ 63 h 169"/>
                <a:gd name="T34" fmla="*/ 65 w 121"/>
                <a:gd name="T35" fmla="*/ 65 h 169"/>
                <a:gd name="T36" fmla="*/ 48 w 121"/>
                <a:gd name="T37" fmla="*/ 82 h 169"/>
                <a:gd name="T38" fmla="*/ 12 w 121"/>
                <a:gd name="T39" fmla="*/ 165 h 169"/>
                <a:gd name="T40" fmla="*/ 7 w 121"/>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69">
                  <a:moveTo>
                    <a:pt x="7" y="169"/>
                  </a:moveTo>
                  <a:cubicBezTo>
                    <a:pt x="6" y="169"/>
                    <a:pt x="5" y="168"/>
                    <a:pt x="4" y="168"/>
                  </a:cubicBezTo>
                  <a:cubicBezTo>
                    <a:pt x="1" y="167"/>
                    <a:pt x="0" y="163"/>
                    <a:pt x="1" y="160"/>
                  </a:cubicBezTo>
                  <a:cubicBezTo>
                    <a:pt x="37" y="76"/>
                    <a:pt x="37" y="76"/>
                    <a:pt x="37" y="76"/>
                  </a:cubicBezTo>
                  <a:cubicBezTo>
                    <a:pt x="38" y="76"/>
                    <a:pt x="38" y="75"/>
                    <a:pt x="39" y="74"/>
                  </a:cubicBezTo>
                  <a:cubicBezTo>
                    <a:pt x="56" y="57"/>
                    <a:pt x="56" y="57"/>
                    <a:pt x="56" y="57"/>
                  </a:cubicBezTo>
                  <a:cubicBezTo>
                    <a:pt x="73" y="11"/>
                    <a:pt x="73" y="11"/>
                    <a:pt x="73" y="11"/>
                  </a:cubicBezTo>
                  <a:cubicBezTo>
                    <a:pt x="74" y="10"/>
                    <a:pt x="74" y="9"/>
                    <a:pt x="75" y="8"/>
                  </a:cubicBezTo>
                  <a:cubicBezTo>
                    <a:pt x="80" y="3"/>
                    <a:pt x="88" y="0"/>
                    <a:pt x="97" y="0"/>
                  </a:cubicBezTo>
                  <a:cubicBezTo>
                    <a:pt x="106" y="0"/>
                    <a:pt x="114" y="3"/>
                    <a:pt x="119" y="8"/>
                  </a:cubicBezTo>
                  <a:cubicBezTo>
                    <a:pt x="120" y="10"/>
                    <a:pt x="121" y="11"/>
                    <a:pt x="121" y="13"/>
                  </a:cubicBezTo>
                  <a:cubicBezTo>
                    <a:pt x="121" y="61"/>
                    <a:pt x="121" y="61"/>
                    <a:pt x="121" y="61"/>
                  </a:cubicBezTo>
                  <a:cubicBezTo>
                    <a:pt x="121" y="64"/>
                    <a:pt x="118" y="67"/>
                    <a:pt x="115" y="67"/>
                  </a:cubicBezTo>
                  <a:cubicBezTo>
                    <a:pt x="112" y="67"/>
                    <a:pt x="109" y="64"/>
                    <a:pt x="109" y="61"/>
                  </a:cubicBezTo>
                  <a:cubicBezTo>
                    <a:pt x="109" y="15"/>
                    <a:pt x="109" y="15"/>
                    <a:pt x="109" y="15"/>
                  </a:cubicBezTo>
                  <a:cubicBezTo>
                    <a:pt x="102" y="10"/>
                    <a:pt x="90" y="11"/>
                    <a:pt x="84" y="16"/>
                  </a:cubicBezTo>
                  <a:cubicBezTo>
                    <a:pt x="66" y="63"/>
                    <a:pt x="66" y="63"/>
                    <a:pt x="66" y="63"/>
                  </a:cubicBezTo>
                  <a:cubicBezTo>
                    <a:pt x="66" y="64"/>
                    <a:pt x="66" y="64"/>
                    <a:pt x="65" y="65"/>
                  </a:cubicBezTo>
                  <a:cubicBezTo>
                    <a:pt x="48" y="82"/>
                    <a:pt x="48" y="82"/>
                    <a:pt x="48" y="82"/>
                  </a:cubicBezTo>
                  <a:cubicBezTo>
                    <a:pt x="12" y="165"/>
                    <a:pt x="12" y="165"/>
                    <a:pt x="12" y="165"/>
                  </a:cubicBezTo>
                  <a:cubicBezTo>
                    <a:pt x="11" y="167"/>
                    <a:pt x="9" y="169"/>
                    <a:pt x="7"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19" name="Freeform 43"/>
            <p:cNvSpPr>
              <a:spLocks noEditPoints="1"/>
            </p:cNvSpPr>
            <p:nvPr/>
          </p:nvSpPr>
          <p:spPr bwMode="auto">
            <a:xfrm>
              <a:off x="3669"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0" name="Freeform 44"/>
            <p:cNvSpPr>
              <a:spLocks/>
            </p:cNvSpPr>
            <p:nvPr/>
          </p:nvSpPr>
          <p:spPr bwMode="auto">
            <a:xfrm>
              <a:off x="3669" y="454"/>
              <a:ext cx="179" cy="253"/>
            </a:xfrm>
            <a:custGeom>
              <a:avLst/>
              <a:gdLst>
                <a:gd name="T0" fmla="*/ 114 w 121"/>
                <a:gd name="T1" fmla="*/ 171 h 171"/>
                <a:gd name="T2" fmla="*/ 108 w 121"/>
                <a:gd name="T3" fmla="*/ 167 h 171"/>
                <a:gd name="T4" fmla="*/ 73 w 121"/>
                <a:gd name="T5" fmla="*/ 84 h 171"/>
                <a:gd name="T6" fmla="*/ 56 w 121"/>
                <a:gd name="T7" fmla="*/ 67 h 171"/>
                <a:gd name="T8" fmla="*/ 54 w 121"/>
                <a:gd name="T9" fmla="*/ 65 h 171"/>
                <a:gd name="T10" fmla="*/ 37 w 121"/>
                <a:gd name="T11" fmla="*/ 19 h 171"/>
                <a:gd name="T12" fmla="*/ 12 w 121"/>
                <a:gd name="T13" fmla="*/ 18 h 171"/>
                <a:gd name="T14" fmla="*/ 12 w 121"/>
                <a:gd name="T15" fmla="*/ 63 h 171"/>
                <a:gd name="T16" fmla="*/ 6 w 121"/>
                <a:gd name="T17" fmla="*/ 69 h 171"/>
                <a:gd name="T18" fmla="*/ 0 w 121"/>
                <a:gd name="T19" fmla="*/ 63 h 171"/>
                <a:gd name="T20" fmla="*/ 0 w 121"/>
                <a:gd name="T21" fmla="*/ 15 h 171"/>
                <a:gd name="T22" fmla="*/ 2 w 121"/>
                <a:gd name="T23" fmla="*/ 11 h 171"/>
                <a:gd name="T24" fmla="*/ 46 w 121"/>
                <a:gd name="T25" fmla="*/ 11 h 171"/>
                <a:gd name="T26" fmla="*/ 47 w 121"/>
                <a:gd name="T27" fmla="*/ 13 h 171"/>
                <a:gd name="T28" fmla="*/ 65 w 121"/>
                <a:gd name="T29" fmla="*/ 59 h 171"/>
                <a:gd name="T30" fmla="*/ 82 w 121"/>
                <a:gd name="T31" fmla="*/ 76 h 171"/>
                <a:gd name="T32" fmla="*/ 83 w 121"/>
                <a:gd name="T33" fmla="*/ 78 h 171"/>
                <a:gd name="T34" fmla="*/ 119 w 121"/>
                <a:gd name="T35" fmla="*/ 162 h 171"/>
                <a:gd name="T36" fmla="*/ 116 w 121"/>
                <a:gd name="T37" fmla="*/ 170 h 171"/>
                <a:gd name="T38" fmla="*/ 114 w 121"/>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71">
                  <a:moveTo>
                    <a:pt x="114" y="171"/>
                  </a:moveTo>
                  <a:cubicBezTo>
                    <a:pt x="112" y="171"/>
                    <a:pt x="109" y="169"/>
                    <a:pt x="108" y="167"/>
                  </a:cubicBezTo>
                  <a:cubicBezTo>
                    <a:pt x="73" y="84"/>
                    <a:pt x="73" y="84"/>
                    <a:pt x="73" y="84"/>
                  </a:cubicBezTo>
                  <a:cubicBezTo>
                    <a:pt x="56" y="67"/>
                    <a:pt x="56" y="67"/>
                    <a:pt x="56" y="67"/>
                  </a:cubicBezTo>
                  <a:cubicBezTo>
                    <a:pt x="55" y="66"/>
                    <a:pt x="55" y="66"/>
                    <a:pt x="54" y="65"/>
                  </a:cubicBezTo>
                  <a:cubicBezTo>
                    <a:pt x="37" y="19"/>
                    <a:pt x="37" y="19"/>
                    <a:pt x="37" y="19"/>
                  </a:cubicBezTo>
                  <a:cubicBezTo>
                    <a:pt x="30" y="13"/>
                    <a:pt x="19" y="13"/>
                    <a:pt x="12" y="18"/>
                  </a:cubicBezTo>
                  <a:cubicBezTo>
                    <a:pt x="12" y="63"/>
                    <a:pt x="12" y="63"/>
                    <a:pt x="12" y="63"/>
                  </a:cubicBezTo>
                  <a:cubicBezTo>
                    <a:pt x="12" y="66"/>
                    <a:pt x="9" y="69"/>
                    <a:pt x="6" y="69"/>
                  </a:cubicBezTo>
                  <a:cubicBezTo>
                    <a:pt x="3" y="69"/>
                    <a:pt x="0" y="66"/>
                    <a:pt x="0" y="63"/>
                  </a:cubicBezTo>
                  <a:cubicBezTo>
                    <a:pt x="0" y="15"/>
                    <a:pt x="0" y="15"/>
                    <a:pt x="0" y="15"/>
                  </a:cubicBezTo>
                  <a:cubicBezTo>
                    <a:pt x="0" y="14"/>
                    <a:pt x="0" y="12"/>
                    <a:pt x="2" y="11"/>
                  </a:cubicBezTo>
                  <a:cubicBezTo>
                    <a:pt x="13" y="0"/>
                    <a:pt x="35" y="0"/>
                    <a:pt x="46" y="11"/>
                  </a:cubicBezTo>
                  <a:cubicBezTo>
                    <a:pt x="47" y="12"/>
                    <a:pt x="47" y="12"/>
                    <a:pt x="47" y="13"/>
                  </a:cubicBezTo>
                  <a:cubicBezTo>
                    <a:pt x="65" y="59"/>
                    <a:pt x="65" y="59"/>
                    <a:pt x="65" y="59"/>
                  </a:cubicBezTo>
                  <a:cubicBezTo>
                    <a:pt x="82" y="76"/>
                    <a:pt x="82" y="76"/>
                    <a:pt x="82" y="76"/>
                  </a:cubicBezTo>
                  <a:cubicBezTo>
                    <a:pt x="83" y="77"/>
                    <a:pt x="83" y="78"/>
                    <a:pt x="83" y="78"/>
                  </a:cubicBezTo>
                  <a:cubicBezTo>
                    <a:pt x="119" y="162"/>
                    <a:pt x="119" y="162"/>
                    <a:pt x="119" y="162"/>
                  </a:cubicBezTo>
                  <a:cubicBezTo>
                    <a:pt x="121" y="165"/>
                    <a:pt x="119" y="169"/>
                    <a:pt x="116" y="170"/>
                  </a:cubicBezTo>
                  <a:cubicBezTo>
                    <a:pt x="115" y="170"/>
                    <a:pt x="115" y="171"/>
                    <a:pt x="114"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1" name="Freeform 45"/>
            <p:cNvSpPr>
              <a:spLocks/>
            </p:cNvSpPr>
            <p:nvPr/>
          </p:nvSpPr>
          <p:spPr bwMode="auto">
            <a:xfrm>
              <a:off x="3572" y="574"/>
              <a:ext cx="159" cy="53"/>
            </a:xfrm>
            <a:custGeom>
              <a:avLst/>
              <a:gdLst>
                <a:gd name="T0" fmla="*/ 102 w 108"/>
                <a:gd name="T1" fmla="*/ 36 h 36"/>
                <a:gd name="T2" fmla="*/ 96 w 108"/>
                <a:gd name="T3" fmla="*/ 30 h 36"/>
                <a:gd name="T4" fmla="*/ 54 w 108"/>
                <a:gd name="T5" fmla="*/ 12 h 36"/>
                <a:gd name="T6" fmla="*/ 12 w 108"/>
                <a:gd name="T7" fmla="*/ 30 h 36"/>
                <a:gd name="T8" fmla="*/ 6 w 108"/>
                <a:gd name="T9" fmla="*/ 36 h 36"/>
                <a:gd name="T10" fmla="*/ 0 w 108"/>
                <a:gd name="T11" fmla="*/ 30 h 36"/>
                <a:gd name="T12" fmla="*/ 54 w 108"/>
                <a:gd name="T13" fmla="*/ 0 h 36"/>
                <a:gd name="T14" fmla="*/ 108 w 108"/>
                <a:gd name="T15" fmla="*/ 30 h 36"/>
                <a:gd name="T16" fmla="*/ 102 w 10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6">
                  <a:moveTo>
                    <a:pt x="102" y="36"/>
                  </a:moveTo>
                  <a:cubicBezTo>
                    <a:pt x="99" y="36"/>
                    <a:pt x="96" y="33"/>
                    <a:pt x="96" y="30"/>
                  </a:cubicBezTo>
                  <a:cubicBezTo>
                    <a:pt x="96" y="21"/>
                    <a:pt x="78" y="12"/>
                    <a:pt x="54" y="12"/>
                  </a:cubicBezTo>
                  <a:cubicBezTo>
                    <a:pt x="30" y="12"/>
                    <a:pt x="12" y="21"/>
                    <a:pt x="12" y="30"/>
                  </a:cubicBezTo>
                  <a:cubicBezTo>
                    <a:pt x="12" y="33"/>
                    <a:pt x="9" y="36"/>
                    <a:pt x="6" y="36"/>
                  </a:cubicBezTo>
                  <a:cubicBezTo>
                    <a:pt x="3" y="36"/>
                    <a:pt x="0" y="33"/>
                    <a:pt x="0" y="30"/>
                  </a:cubicBezTo>
                  <a:cubicBezTo>
                    <a:pt x="0" y="13"/>
                    <a:pt x="23" y="0"/>
                    <a:pt x="54" y="0"/>
                  </a:cubicBezTo>
                  <a:cubicBezTo>
                    <a:pt x="85" y="0"/>
                    <a:pt x="108" y="13"/>
                    <a:pt x="108" y="30"/>
                  </a:cubicBezTo>
                  <a:cubicBezTo>
                    <a:pt x="108" y="33"/>
                    <a:pt x="105" y="36"/>
                    <a:pt x="10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2" name="Freeform 46"/>
            <p:cNvSpPr>
              <a:spLocks/>
            </p:cNvSpPr>
            <p:nvPr/>
          </p:nvSpPr>
          <p:spPr bwMode="auto">
            <a:xfrm>
              <a:off x="3616"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3" name="Freeform 47"/>
            <p:cNvSpPr>
              <a:spLocks/>
            </p:cNvSpPr>
            <p:nvPr/>
          </p:nvSpPr>
          <p:spPr bwMode="auto">
            <a:xfrm>
              <a:off x="3669"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4" name="Freeform 48"/>
            <p:cNvSpPr>
              <a:spLocks/>
            </p:cNvSpPr>
            <p:nvPr/>
          </p:nvSpPr>
          <p:spPr bwMode="auto">
            <a:xfrm>
              <a:off x="3474"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25" name="Freeform 49"/>
            <p:cNvSpPr>
              <a:spLocks/>
            </p:cNvSpPr>
            <p:nvPr/>
          </p:nvSpPr>
          <p:spPr bwMode="auto">
            <a:xfrm>
              <a:off x="3705"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grpSp>
        <p:nvGrpSpPr>
          <p:cNvPr id="28" name="Group 40" descr="binoculars icon"/>
          <p:cNvGrpSpPr>
            <a:grpSpLocks noChangeAspect="1"/>
          </p:cNvGrpSpPr>
          <p:nvPr/>
        </p:nvGrpSpPr>
        <p:grpSpPr bwMode="auto">
          <a:xfrm>
            <a:off x="868680" y="2433209"/>
            <a:ext cx="530860" cy="491076"/>
            <a:chOff x="3438" y="454"/>
            <a:chExt cx="427" cy="395"/>
          </a:xfrm>
          <a:solidFill>
            <a:schemeClr val="accent1"/>
          </a:solidFill>
        </p:grpSpPr>
        <p:sp>
          <p:nvSpPr>
            <p:cNvPr id="29" name="Freeform 41"/>
            <p:cNvSpPr>
              <a:spLocks noEditPoints="1"/>
            </p:cNvSpPr>
            <p:nvPr/>
          </p:nvSpPr>
          <p:spPr bwMode="auto">
            <a:xfrm>
              <a:off x="3438"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0" name="Freeform 42"/>
            <p:cNvSpPr>
              <a:spLocks/>
            </p:cNvSpPr>
            <p:nvPr/>
          </p:nvSpPr>
          <p:spPr bwMode="auto">
            <a:xfrm>
              <a:off x="3455" y="457"/>
              <a:ext cx="179" cy="250"/>
            </a:xfrm>
            <a:custGeom>
              <a:avLst/>
              <a:gdLst>
                <a:gd name="T0" fmla="*/ 7 w 121"/>
                <a:gd name="T1" fmla="*/ 169 h 169"/>
                <a:gd name="T2" fmla="*/ 4 w 121"/>
                <a:gd name="T3" fmla="*/ 168 h 169"/>
                <a:gd name="T4" fmla="*/ 1 w 121"/>
                <a:gd name="T5" fmla="*/ 160 h 169"/>
                <a:gd name="T6" fmla="*/ 37 w 121"/>
                <a:gd name="T7" fmla="*/ 76 h 169"/>
                <a:gd name="T8" fmla="*/ 39 w 121"/>
                <a:gd name="T9" fmla="*/ 74 h 169"/>
                <a:gd name="T10" fmla="*/ 56 w 121"/>
                <a:gd name="T11" fmla="*/ 57 h 169"/>
                <a:gd name="T12" fmla="*/ 73 w 121"/>
                <a:gd name="T13" fmla="*/ 11 h 169"/>
                <a:gd name="T14" fmla="*/ 75 w 121"/>
                <a:gd name="T15" fmla="*/ 8 h 169"/>
                <a:gd name="T16" fmla="*/ 97 w 121"/>
                <a:gd name="T17" fmla="*/ 0 h 169"/>
                <a:gd name="T18" fmla="*/ 119 w 121"/>
                <a:gd name="T19" fmla="*/ 8 h 169"/>
                <a:gd name="T20" fmla="*/ 121 w 121"/>
                <a:gd name="T21" fmla="*/ 13 h 169"/>
                <a:gd name="T22" fmla="*/ 121 w 121"/>
                <a:gd name="T23" fmla="*/ 61 h 169"/>
                <a:gd name="T24" fmla="*/ 115 w 121"/>
                <a:gd name="T25" fmla="*/ 67 h 169"/>
                <a:gd name="T26" fmla="*/ 109 w 121"/>
                <a:gd name="T27" fmla="*/ 61 h 169"/>
                <a:gd name="T28" fmla="*/ 109 w 121"/>
                <a:gd name="T29" fmla="*/ 15 h 169"/>
                <a:gd name="T30" fmla="*/ 84 w 121"/>
                <a:gd name="T31" fmla="*/ 16 h 169"/>
                <a:gd name="T32" fmla="*/ 66 w 121"/>
                <a:gd name="T33" fmla="*/ 63 h 169"/>
                <a:gd name="T34" fmla="*/ 65 w 121"/>
                <a:gd name="T35" fmla="*/ 65 h 169"/>
                <a:gd name="T36" fmla="*/ 48 w 121"/>
                <a:gd name="T37" fmla="*/ 82 h 169"/>
                <a:gd name="T38" fmla="*/ 12 w 121"/>
                <a:gd name="T39" fmla="*/ 165 h 169"/>
                <a:gd name="T40" fmla="*/ 7 w 121"/>
                <a:gd name="T41"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 h="169">
                  <a:moveTo>
                    <a:pt x="7" y="169"/>
                  </a:moveTo>
                  <a:cubicBezTo>
                    <a:pt x="6" y="169"/>
                    <a:pt x="5" y="168"/>
                    <a:pt x="4" y="168"/>
                  </a:cubicBezTo>
                  <a:cubicBezTo>
                    <a:pt x="1" y="167"/>
                    <a:pt x="0" y="163"/>
                    <a:pt x="1" y="160"/>
                  </a:cubicBezTo>
                  <a:cubicBezTo>
                    <a:pt x="37" y="76"/>
                    <a:pt x="37" y="76"/>
                    <a:pt x="37" y="76"/>
                  </a:cubicBezTo>
                  <a:cubicBezTo>
                    <a:pt x="38" y="76"/>
                    <a:pt x="38" y="75"/>
                    <a:pt x="39" y="74"/>
                  </a:cubicBezTo>
                  <a:cubicBezTo>
                    <a:pt x="56" y="57"/>
                    <a:pt x="56" y="57"/>
                    <a:pt x="56" y="57"/>
                  </a:cubicBezTo>
                  <a:cubicBezTo>
                    <a:pt x="73" y="11"/>
                    <a:pt x="73" y="11"/>
                    <a:pt x="73" y="11"/>
                  </a:cubicBezTo>
                  <a:cubicBezTo>
                    <a:pt x="74" y="10"/>
                    <a:pt x="74" y="9"/>
                    <a:pt x="75" y="8"/>
                  </a:cubicBezTo>
                  <a:cubicBezTo>
                    <a:pt x="80" y="3"/>
                    <a:pt x="88" y="0"/>
                    <a:pt x="97" y="0"/>
                  </a:cubicBezTo>
                  <a:cubicBezTo>
                    <a:pt x="106" y="0"/>
                    <a:pt x="114" y="3"/>
                    <a:pt x="119" y="8"/>
                  </a:cubicBezTo>
                  <a:cubicBezTo>
                    <a:pt x="120" y="10"/>
                    <a:pt x="121" y="11"/>
                    <a:pt x="121" y="13"/>
                  </a:cubicBezTo>
                  <a:cubicBezTo>
                    <a:pt x="121" y="61"/>
                    <a:pt x="121" y="61"/>
                    <a:pt x="121" y="61"/>
                  </a:cubicBezTo>
                  <a:cubicBezTo>
                    <a:pt x="121" y="64"/>
                    <a:pt x="118" y="67"/>
                    <a:pt x="115" y="67"/>
                  </a:cubicBezTo>
                  <a:cubicBezTo>
                    <a:pt x="112" y="67"/>
                    <a:pt x="109" y="64"/>
                    <a:pt x="109" y="61"/>
                  </a:cubicBezTo>
                  <a:cubicBezTo>
                    <a:pt x="109" y="15"/>
                    <a:pt x="109" y="15"/>
                    <a:pt x="109" y="15"/>
                  </a:cubicBezTo>
                  <a:cubicBezTo>
                    <a:pt x="102" y="10"/>
                    <a:pt x="90" y="11"/>
                    <a:pt x="84" y="16"/>
                  </a:cubicBezTo>
                  <a:cubicBezTo>
                    <a:pt x="66" y="63"/>
                    <a:pt x="66" y="63"/>
                    <a:pt x="66" y="63"/>
                  </a:cubicBezTo>
                  <a:cubicBezTo>
                    <a:pt x="66" y="64"/>
                    <a:pt x="66" y="64"/>
                    <a:pt x="65" y="65"/>
                  </a:cubicBezTo>
                  <a:cubicBezTo>
                    <a:pt x="48" y="82"/>
                    <a:pt x="48" y="82"/>
                    <a:pt x="48" y="82"/>
                  </a:cubicBezTo>
                  <a:cubicBezTo>
                    <a:pt x="12" y="165"/>
                    <a:pt x="12" y="165"/>
                    <a:pt x="12" y="165"/>
                  </a:cubicBezTo>
                  <a:cubicBezTo>
                    <a:pt x="11" y="167"/>
                    <a:pt x="9" y="169"/>
                    <a:pt x="7"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1" name="Freeform 43"/>
            <p:cNvSpPr>
              <a:spLocks noEditPoints="1"/>
            </p:cNvSpPr>
            <p:nvPr/>
          </p:nvSpPr>
          <p:spPr bwMode="auto">
            <a:xfrm>
              <a:off x="3669" y="653"/>
              <a:ext cx="196" cy="196"/>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2"/>
                  </a:moveTo>
                  <a:cubicBezTo>
                    <a:pt x="36" y="12"/>
                    <a:pt x="12" y="36"/>
                    <a:pt x="12" y="66"/>
                  </a:cubicBezTo>
                  <a:cubicBezTo>
                    <a:pt x="12" y="95"/>
                    <a:pt x="36" y="120"/>
                    <a:pt x="66" y="120"/>
                  </a:cubicBezTo>
                  <a:cubicBezTo>
                    <a:pt x="96" y="120"/>
                    <a:pt x="120" y="95"/>
                    <a:pt x="120" y="66"/>
                  </a:cubicBezTo>
                  <a:cubicBezTo>
                    <a:pt x="120" y="36"/>
                    <a:pt x="96"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2" name="Freeform 44"/>
            <p:cNvSpPr>
              <a:spLocks/>
            </p:cNvSpPr>
            <p:nvPr/>
          </p:nvSpPr>
          <p:spPr bwMode="auto">
            <a:xfrm>
              <a:off x="3669" y="454"/>
              <a:ext cx="179" cy="253"/>
            </a:xfrm>
            <a:custGeom>
              <a:avLst/>
              <a:gdLst>
                <a:gd name="T0" fmla="*/ 114 w 121"/>
                <a:gd name="T1" fmla="*/ 171 h 171"/>
                <a:gd name="T2" fmla="*/ 108 w 121"/>
                <a:gd name="T3" fmla="*/ 167 h 171"/>
                <a:gd name="T4" fmla="*/ 73 w 121"/>
                <a:gd name="T5" fmla="*/ 84 h 171"/>
                <a:gd name="T6" fmla="*/ 56 w 121"/>
                <a:gd name="T7" fmla="*/ 67 h 171"/>
                <a:gd name="T8" fmla="*/ 54 w 121"/>
                <a:gd name="T9" fmla="*/ 65 h 171"/>
                <a:gd name="T10" fmla="*/ 37 w 121"/>
                <a:gd name="T11" fmla="*/ 19 h 171"/>
                <a:gd name="T12" fmla="*/ 12 w 121"/>
                <a:gd name="T13" fmla="*/ 18 h 171"/>
                <a:gd name="T14" fmla="*/ 12 w 121"/>
                <a:gd name="T15" fmla="*/ 63 h 171"/>
                <a:gd name="T16" fmla="*/ 6 w 121"/>
                <a:gd name="T17" fmla="*/ 69 h 171"/>
                <a:gd name="T18" fmla="*/ 0 w 121"/>
                <a:gd name="T19" fmla="*/ 63 h 171"/>
                <a:gd name="T20" fmla="*/ 0 w 121"/>
                <a:gd name="T21" fmla="*/ 15 h 171"/>
                <a:gd name="T22" fmla="*/ 2 w 121"/>
                <a:gd name="T23" fmla="*/ 11 h 171"/>
                <a:gd name="T24" fmla="*/ 46 w 121"/>
                <a:gd name="T25" fmla="*/ 11 h 171"/>
                <a:gd name="T26" fmla="*/ 47 w 121"/>
                <a:gd name="T27" fmla="*/ 13 h 171"/>
                <a:gd name="T28" fmla="*/ 65 w 121"/>
                <a:gd name="T29" fmla="*/ 59 h 171"/>
                <a:gd name="T30" fmla="*/ 82 w 121"/>
                <a:gd name="T31" fmla="*/ 76 h 171"/>
                <a:gd name="T32" fmla="*/ 83 w 121"/>
                <a:gd name="T33" fmla="*/ 78 h 171"/>
                <a:gd name="T34" fmla="*/ 119 w 121"/>
                <a:gd name="T35" fmla="*/ 162 h 171"/>
                <a:gd name="T36" fmla="*/ 116 w 121"/>
                <a:gd name="T37" fmla="*/ 170 h 171"/>
                <a:gd name="T38" fmla="*/ 114 w 121"/>
                <a:gd name="T3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71">
                  <a:moveTo>
                    <a:pt x="114" y="171"/>
                  </a:moveTo>
                  <a:cubicBezTo>
                    <a:pt x="112" y="171"/>
                    <a:pt x="109" y="169"/>
                    <a:pt x="108" y="167"/>
                  </a:cubicBezTo>
                  <a:cubicBezTo>
                    <a:pt x="73" y="84"/>
                    <a:pt x="73" y="84"/>
                    <a:pt x="73" y="84"/>
                  </a:cubicBezTo>
                  <a:cubicBezTo>
                    <a:pt x="56" y="67"/>
                    <a:pt x="56" y="67"/>
                    <a:pt x="56" y="67"/>
                  </a:cubicBezTo>
                  <a:cubicBezTo>
                    <a:pt x="55" y="66"/>
                    <a:pt x="55" y="66"/>
                    <a:pt x="54" y="65"/>
                  </a:cubicBezTo>
                  <a:cubicBezTo>
                    <a:pt x="37" y="19"/>
                    <a:pt x="37" y="19"/>
                    <a:pt x="37" y="19"/>
                  </a:cubicBezTo>
                  <a:cubicBezTo>
                    <a:pt x="30" y="13"/>
                    <a:pt x="19" y="13"/>
                    <a:pt x="12" y="18"/>
                  </a:cubicBezTo>
                  <a:cubicBezTo>
                    <a:pt x="12" y="63"/>
                    <a:pt x="12" y="63"/>
                    <a:pt x="12" y="63"/>
                  </a:cubicBezTo>
                  <a:cubicBezTo>
                    <a:pt x="12" y="66"/>
                    <a:pt x="9" y="69"/>
                    <a:pt x="6" y="69"/>
                  </a:cubicBezTo>
                  <a:cubicBezTo>
                    <a:pt x="3" y="69"/>
                    <a:pt x="0" y="66"/>
                    <a:pt x="0" y="63"/>
                  </a:cubicBezTo>
                  <a:cubicBezTo>
                    <a:pt x="0" y="15"/>
                    <a:pt x="0" y="15"/>
                    <a:pt x="0" y="15"/>
                  </a:cubicBezTo>
                  <a:cubicBezTo>
                    <a:pt x="0" y="14"/>
                    <a:pt x="0" y="12"/>
                    <a:pt x="2" y="11"/>
                  </a:cubicBezTo>
                  <a:cubicBezTo>
                    <a:pt x="13" y="0"/>
                    <a:pt x="35" y="0"/>
                    <a:pt x="46" y="11"/>
                  </a:cubicBezTo>
                  <a:cubicBezTo>
                    <a:pt x="47" y="12"/>
                    <a:pt x="47" y="12"/>
                    <a:pt x="47" y="13"/>
                  </a:cubicBezTo>
                  <a:cubicBezTo>
                    <a:pt x="65" y="59"/>
                    <a:pt x="65" y="59"/>
                    <a:pt x="65" y="59"/>
                  </a:cubicBezTo>
                  <a:cubicBezTo>
                    <a:pt x="82" y="76"/>
                    <a:pt x="82" y="76"/>
                    <a:pt x="82" y="76"/>
                  </a:cubicBezTo>
                  <a:cubicBezTo>
                    <a:pt x="83" y="77"/>
                    <a:pt x="83" y="78"/>
                    <a:pt x="83" y="78"/>
                  </a:cubicBezTo>
                  <a:cubicBezTo>
                    <a:pt x="119" y="162"/>
                    <a:pt x="119" y="162"/>
                    <a:pt x="119" y="162"/>
                  </a:cubicBezTo>
                  <a:cubicBezTo>
                    <a:pt x="121" y="165"/>
                    <a:pt x="119" y="169"/>
                    <a:pt x="116" y="170"/>
                  </a:cubicBezTo>
                  <a:cubicBezTo>
                    <a:pt x="115" y="170"/>
                    <a:pt x="115" y="171"/>
                    <a:pt x="114" y="1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3" name="Freeform 45"/>
            <p:cNvSpPr>
              <a:spLocks/>
            </p:cNvSpPr>
            <p:nvPr/>
          </p:nvSpPr>
          <p:spPr bwMode="auto">
            <a:xfrm>
              <a:off x="3572" y="574"/>
              <a:ext cx="159" cy="53"/>
            </a:xfrm>
            <a:custGeom>
              <a:avLst/>
              <a:gdLst>
                <a:gd name="T0" fmla="*/ 102 w 108"/>
                <a:gd name="T1" fmla="*/ 36 h 36"/>
                <a:gd name="T2" fmla="*/ 96 w 108"/>
                <a:gd name="T3" fmla="*/ 30 h 36"/>
                <a:gd name="T4" fmla="*/ 54 w 108"/>
                <a:gd name="T5" fmla="*/ 12 h 36"/>
                <a:gd name="T6" fmla="*/ 12 w 108"/>
                <a:gd name="T7" fmla="*/ 30 h 36"/>
                <a:gd name="T8" fmla="*/ 6 w 108"/>
                <a:gd name="T9" fmla="*/ 36 h 36"/>
                <a:gd name="T10" fmla="*/ 0 w 108"/>
                <a:gd name="T11" fmla="*/ 30 h 36"/>
                <a:gd name="T12" fmla="*/ 54 w 108"/>
                <a:gd name="T13" fmla="*/ 0 h 36"/>
                <a:gd name="T14" fmla="*/ 108 w 108"/>
                <a:gd name="T15" fmla="*/ 30 h 36"/>
                <a:gd name="T16" fmla="*/ 102 w 108"/>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6">
                  <a:moveTo>
                    <a:pt x="102" y="36"/>
                  </a:moveTo>
                  <a:cubicBezTo>
                    <a:pt x="99" y="36"/>
                    <a:pt x="96" y="33"/>
                    <a:pt x="96" y="30"/>
                  </a:cubicBezTo>
                  <a:cubicBezTo>
                    <a:pt x="96" y="21"/>
                    <a:pt x="78" y="12"/>
                    <a:pt x="54" y="12"/>
                  </a:cubicBezTo>
                  <a:cubicBezTo>
                    <a:pt x="30" y="12"/>
                    <a:pt x="12" y="21"/>
                    <a:pt x="12" y="30"/>
                  </a:cubicBezTo>
                  <a:cubicBezTo>
                    <a:pt x="12" y="33"/>
                    <a:pt x="9" y="36"/>
                    <a:pt x="6" y="36"/>
                  </a:cubicBezTo>
                  <a:cubicBezTo>
                    <a:pt x="3" y="36"/>
                    <a:pt x="0" y="33"/>
                    <a:pt x="0" y="30"/>
                  </a:cubicBezTo>
                  <a:cubicBezTo>
                    <a:pt x="0" y="13"/>
                    <a:pt x="23" y="0"/>
                    <a:pt x="54" y="0"/>
                  </a:cubicBezTo>
                  <a:cubicBezTo>
                    <a:pt x="85" y="0"/>
                    <a:pt x="108" y="13"/>
                    <a:pt x="108" y="30"/>
                  </a:cubicBezTo>
                  <a:cubicBezTo>
                    <a:pt x="108" y="33"/>
                    <a:pt x="105" y="36"/>
                    <a:pt x="10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4" name="Freeform 46"/>
            <p:cNvSpPr>
              <a:spLocks/>
            </p:cNvSpPr>
            <p:nvPr/>
          </p:nvSpPr>
          <p:spPr bwMode="auto">
            <a:xfrm>
              <a:off x="3616"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5" name="Freeform 47"/>
            <p:cNvSpPr>
              <a:spLocks/>
            </p:cNvSpPr>
            <p:nvPr/>
          </p:nvSpPr>
          <p:spPr bwMode="auto">
            <a:xfrm>
              <a:off x="3669" y="575"/>
              <a:ext cx="18" cy="185"/>
            </a:xfrm>
            <a:custGeom>
              <a:avLst/>
              <a:gdLst>
                <a:gd name="T0" fmla="*/ 6 w 12"/>
                <a:gd name="T1" fmla="*/ 125 h 125"/>
                <a:gd name="T2" fmla="*/ 0 w 12"/>
                <a:gd name="T3" fmla="*/ 119 h 125"/>
                <a:gd name="T4" fmla="*/ 0 w 12"/>
                <a:gd name="T5" fmla="*/ 6 h 125"/>
                <a:gd name="T6" fmla="*/ 6 w 12"/>
                <a:gd name="T7" fmla="*/ 0 h 125"/>
                <a:gd name="T8" fmla="*/ 12 w 12"/>
                <a:gd name="T9" fmla="*/ 6 h 125"/>
                <a:gd name="T10" fmla="*/ 12 w 12"/>
                <a:gd name="T11" fmla="*/ 119 h 125"/>
                <a:gd name="T12" fmla="*/ 6 w 12"/>
                <a:gd name="T13" fmla="*/ 125 h 125"/>
              </a:gdLst>
              <a:ahLst/>
              <a:cxnLst>
                <a:cxn ang="0">
                  <a:pos x="T0" y="T1"/>
                </a:cxn>
                <a:cxn ang="0">
                  <a:pos x="T2" y="T3"/>
                </a:cxn>
                <a:cxn ang="0">
                  <a:pos x="T4" y="T5"/>
                </a:cxn>
                <a:cxn ang="0">
                  <a:pos x="T6" y="T7"/>
                </a:cxn>
                <a:cxn ang="0">
                  <a:pos x="T8" y="T9"/>
                </a:cxn>
                <a:cxn ang="0">
                  <a:pos x="T10" y="T11"/>
                </a:cxn>
                <a:cxn ang="0">
                  <a:pos x="T12" y="T13"/>
                </a:cxn>
              </a:cxnLst>
              <a:rect l="0" t="0" r="r" b="b"/>
              <a:pathLst>
                <a:path w="12" h="125">
                  <a:moveTo>
                    <a:pt x="6" y="125"/>
                  </a:moveTo>
                  <a:cubicBezTo>
                    <a:pt x="3" y="125"/>
                    <a:pt x="0" y="122"/>
                    <a:pt x="0" y="119"/>
                  </a:cubicBezTo>
                  <a:cubicBezTo>
                    <a:pt x="0" y="6"/>
                    <a:pt x="0" y="6"/>
                    <a:pt x="0" y="6"/>
                  </a:cubicBezTo>
                  <a:cubicBezTo>
                    <a:pt x="0" y="3"/>
                    <a:pt x="3" y="0"/>
                    <a:pt x="6" y="0"/>
                  </a:cubicBezTo>
                  <a:cubicBezTo>
                    <a:pt x="9" y="0"/>
                    <a:pt x="12" y="3"/>
                    <a:pt x="12" y="6"/>
                  </a:cubicBezTo>
                  <a:cubicBezTo>
                    <a:pt x="12" y="119"/>
                    <a:pt x="12" y="119"/>
                    <a:pt x="12" y="119"/>
                  </a:cubicBezTo>
                  <a:cubicBezTo>
                    <a:pt x="12" y="122"/>
                    <a:pt x="9" y="125"/>
                    <a:pt x="6" y="1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6" name="Freeform 48"/>
            <p:cNvSpPr>
              <a:spLocks/>
            </p:cNvSpPr>
            <p:nvPr/>
          </p:nvSpPr>
          <p:spPr bwMode="auto">
            <a:xfrm>
              <a:off x="3474"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
          <p:nvSpPr>
            <p:cNvPr id="37" name="Freeform 49"/>
            <p:cNvSpPr>
              <a:spLocks/>
            </p:cNvSpPr>
            <p:nvPr/>
          </p:nvSpPr>
          <p:spPr bwMode="auto">
            <a:xfrm>
              <a:off x="3705" y="689"/>
              <a:ext cx="71" cy="71"/>
            </a:xfrm>
            <a:custGeom>
              <a:avLst/>
              <a:gdLst>
                <a:gd name="T0" fmla="*/ 6 w 48"/>
                <a:gd name="T1" fmla="*/ 48 h 48"/>
                <a:gd name="T2" fmla="*/ 0 w 48"/>
                <a:gd name="T3" fmla="*/ 42 h 48"/>
                <a:gd name="T4" fmla="*/ 42 w 48"/>
                <a:gd name="T5" fmla="*/ 0 h 48"/>
                <a:gd name="T6" fmla="*/ 48 w 48"/>
                <a:gd name="T7" fmla="*/ 6 h 48"/>
                <a:gd name="T8" fmla="*/ 42 w 48"/>
                <a:gd name="T9" fmla="*/ 12 h 48"/>
                <a:gd name="T10" fmla="*/ 12 w 48"/>
                <a:gd name="T11" fmla="*/ 42 h 48"/>
                <a:gd name="T12" fmla="*/ 6 w 48"/>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48"/>
                  </a:moveTo>
                  <a:cubicBezTo>
                    <a:pt x="3" y="48"/>
                    <a:pt x="0" y="45"/>
                    <a:pt x="0" y="42"/>
                  </a:cubicBezTo>
                  <a:cubicBezTo>
                    <a:pt x="0" y="18"/>
                    <a:pt x="19" y="0"/>
                    <a:pt x="42" y="0"/>
                  </a:cubicBezTo>
                  <a:cubicBezTo>
                    <a:pt x="45" y="0"/>
                    <a:pt x="48" y="2"/>
                    <a:pt x="48" y="6"/>
                  </a:cubicBezTo>
                  <a:cubicBezTo>
                    <a:pt x="48" y="9"/>
                    <a:pt x="45" y="12"/>
                    <a:pt x="42" y="12"/>
                  </a:cubicBezTo>
                  <a:cubicBezTo>
                    <a:pt x="25" y="12"/>
                    <a:pt x="12" y="25"/>
                    <a:pt x="12" y="42"/>
                  </a:cubicBezTo>
                  <a:cubicBezTo>
                    <a:pt x="12" y="45"/>
                    <a:pt x="9" y="48"/>
                    <a:pt x="6"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12184153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0" y="709613"/>
            <a:ext cx="4232275" cy="5995987"/>
          </a:xfrm>
        </p:spPr>
      </p:pic>
      <p:sp>
        <p:nvSpPr>
          <p:cNvPr id="5" name="Content Placeholder 4"/>
          <p:cNvSpPr>
            <a:spLocks noGrp="1"/>
          </p:cNvSpPr>
          <p:nvPr>
            <p:ph idx="4294967295"/>
          </p:nvPr>
        </p:nvSpPr>
        <p:spPr>
          <a:xfrm>
            <a:off x="5540375" y="1633538"/>
            <a:ext cx="6651625" cy="4205287"/>
          </a:xfrm>
        </p:spPr>
        <p:txBody>
          <a:bodyPr>
            <a:normAutofit/>
          </a:bodyPr>
          <a:lstStyle/>
          <a:p>
            <a:r>
              <a:rPr lang="en-US" dirty="0"/>
              <a:t>*Allocations Committee</a:t>
            </a:r>
          </a:p>
          <a:p>
            <a:r>
              <a:rPr lang="en-US" dirty="0"/>
              <a:t>Consumer Council Committee</a:t>
            </a:r>
          </a:p>
          <a:p>
            <a:r>
              <a:rPr lang="en-US" dirty="0"/>
              <a:t>Evaluation Committee</a:t>
            </a:r>
          </a:p>
          <a:p>
            <a:r>
              <a:rPr lang="en-US" dirty="0"/>
              <a:t>Planning and Priorities Committee</a:t>
            </a:r>
          </a:p>
          <a:p>
            <a:r>
              <a:rPr lang="en-US" dirty="0"/>
              <a:t>Needs Assessment Committee</a:t>
            </a:r>
          </a:p>
          <a:p>
            <a:r>
              <a:rPr lang="en-US" dirty="0"/>
              <a:t>Ryan White Planning Council</a:t>
            </a:r>
          </a:p>
          <a:p>
            <a:pPr marL="0" indent="0">
              <a:buNone/>
            </a:pPr>
            <a:endParaRPr lang="en-US" dirty="0"/>
          </a:p>
        </p:txBody>
      </p:sp>
      <p:sp>
        <p:nvSpPr>
          <p:cNvPr id="4" name="Title 3"/>
          <p:cNvSpPr>
            <a:spLocks noGrp="1"/>
          </p:cNvSpPr>
          <p:nvPr>
            <p:ph type="title" idx="4294967295"/>
          </p:nvPr>
        </p:nvSpPr>
        <p:spPr>
          <a:xfrm>
            <a:off x="5540375" y="709613"/>
            <a:ext cx="6651625" cy="700087"/>
          </a:xfrm>
        </p:spPr>
        <p:txBody>
          <a:bodyPr/>
          <a:lstStyle/>
          <a:p>
            <a:r>
              <a:rPr lang="en-US" dirty="0"/>
              <a:t>Where Can I serve</a:t>
            </a:r>
          </a:p>
        </p:txBody>
      </p:sp>
    </p:spTree>
    <p:extLst>
      <p:ext uri="{BB962C8B-B14F-4D97-AF65-F5344CB8AC3E}">
        <p14:creationId xmlns:p14="http://schemas.microsoft.com/office/powerpoint/2010/main" val="1534387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nchor="ctr">
            <a:normAutofit/>
          </a:bodyPr>
          <a:lstStyle/>
          <a:p>
            <a:r>
              <a:rPr lang="en-US" sz="6000" dirty="0">
                <a:solidFill>
                  <a:schemeClr val="tx1"/>
                </a:solidFill>
              </a:rPr>
              <a:t>Q &amp; A </a:t>
            </a:r>
          </a:p>
        </p:txBody>
      </p:sp>
      <p:sp>
        <p:nvSpPr>
          <p:cNvPr id="9" name="Subtitle 8"/>
          <p:cNvSpPr>
            <a:spLocks noGrp="1"/>
          </p:cNvSpPr>
          <p:nvPr>
            <p:ph type="body" idx="1"/>
          </p:nvPr>
        </p:nvSpPr>
        <p:spPr/>
        <p:txBody>
          <a:bodyPr anchor="t">
            <a:normAutofit/>
          </a:bodyPr>
          <a:lstStyle/>
          <a:p>
            <a:pPr>
              <a:lnSpc>
                <a:spcPct val="90000"/>
              </a:lnSpc>
            </a:pPr>
            <a:r>
              <a:rPr lang="en-US" sz="6000" dirty="0">
                <a:solidFill>
                  <a:schemeClr val="tx1"/>
                </a:solidFill>
              </a:rPr>
              <a:t>THANK YOU</a:t>
            </a:r>
          </a:p>
        </p:txBody>
      </p:sp>
    </p:spTree>
    <p:extLst>
      <p:ext uri="{BB962C8B-B14F-4D97-AF65-F5344CB8AC3E}">
        <p14:creationId xmlns:p14="http://schemas.microsoft.com/office/powerpoint/2010/main" val="2101690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
          <p:cNvSpPr txBox="1">
            <a:spLocks noGrp="1"/>
          </p:cNvSpPr>
          <p:nvPr>
            <p:ph type="ctrTitle"/>
          </p:nvPr>
        </p:nvSpPr>
        <p:spPr>
          <a:xfrm>
            <a:off x="1051560" y="1432223"/>
            <a:ext cx="9966960" cy="3035808"/>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SzPts val="7200"/>
              <a:buFont typeface="Georgia"/>
              <a:buNone/>
            </a:pPr>
            <a:r>
              <a:rPr lang="en-US" dirty="0"/>
              <a:t>Dallas County HIV </a:t>
            </a:r>
            <a:br>
              <a:rPr lang="en-US" dirty="0"/>
            </a:br>
            <a:r>
              <a:rPr lang="en-US" dirty="0"/>
              <a:t>Task Force	</a:t>
            </a:r>
            <a:endParaRPr dirty="0"/>
          </a:p>
        </p:txBody>
      </p:sp>
      <p:sp>
        <p:nvSpPr>
          <p:cNvPr id="184" name="Google Shape;184;p1"/>
          <p:cNvSpPr txBox="1">
            <a:spLocks noGrp="1"/>
          </p:cNvSpPr>
          <p:nvPr>
            <p:ph type="subTitle" idx="1"/>
          </p:nvPr>
        </p:nvSpPr>
        <p:spPr>
          <a:xfrm>
            <a:off x="846077" y="4468031"/>
            <a:ext cx="9183761" cy="202759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720"/>
              <a:buNone/>
            </a:pPr>
            <a:r>
              <a:rPr lang="en-US" dirty="0">
                <a:solidFill>
                  <a:srgbClr val="C00000"/>
                </a:solidFill>
              </a:rPr>
              <a:t>Presented by: Venton C. Hill-Jones, MSHCAD</a:t>
            </a:r>
          </a:p>
          <a:p>
            <a:pPr marL="0" lvl="0" indent="0" algn="l" rtl="0">
              <a:lnSpc>
                <a:spcPct val="90000"/>
              </a:lnSpc>
              <a:spcBef>
                <a:spcPts val="0"/>
              </a:spcBef>
              <a:spcAft>
                <a:spcPts val="0"/>
              </a:spcAft>
              <a:buSzPts val="2720"/>
              <a:buNone/>
            </a:pPr>
            <a:r>
              <a:rPr lang="en-US" dirty="0">
                <a:solidFill>
                  <a:srgbClr val="C00000"/>
                </a:solidFill>
              </a:rPr>
              <a:t>Chair</a:t>
            </a:r>
          </a:p>
          <a:p>
            <a:pPr marL="0" lvl="0" indent="0" algn="l" rtl="0">
              <a:lnSpc>
                <a:spcPct val="90000"/>
              </a:lnSpc>
              <a:spcBef>
                <a:spcPts val="0"/>
              </a:spcBef>
              <a:spcAft>
                <a:spcPts val="0"/>
              </a:spcAft>
              <a:buSzPts val="2720"/>
              <a:buNone/>
            </a:pPr>
            <a:endParaRPr lang="en-US" sz="3200" dirty="0"/>
          </a:p>
          <a:p>
            <a:pPr marL="0" lvl="0" indent="0" algn="l" rtl="0">
              <a:lnSpc>
                <a:spcPct val="90000"/>
              </a:lnSpc>
              <a:spcBef>
                <a:spcPts val="0"/>
              </a:spcBef>
              <a:spcAft>
                <a:spcPts val="0"/>
              </a:spcAft>
              <a:buSzPts val="2720"/>
              <a:buNone/>
            </a:pPr>
            <a:r>
              <a:rPr lang="en-US" sz="2000" dirty="0"/>
              <a:t>Ryan White Planning Council of the Dallas Area</a:t>
            </a:r>
          </a:p>
          <a:p>
            <a:pPr marL="0" lvl="0" indent="0" algn="l" rtl="0">
              <a:lnSpc>
                <a:spcPct val="90000"/>
              </a:lnSpc>
              <a:spcBef>
                <a:spcPts val="0"/>
              </a:spcBef>
              <a:spcAft>
                <a:spcPts val="0"/>
              </a:spcAft>
              <a:buSzPts val="2720"/>
              <a:buNone/>
            </a:pPr>
            <a:r>
              <a:rPr lang="en-US" sz="2000" dirty="0"/>
              <a:t>Standing Committee Orientation</a:t>
            </a:r>
          </a:p>
          <a:p>
            <a:pPr marL="0" lvl="0" indent="0" algn="l" rtl="0">
              <a:lnSpc>
                <a:spcPct val="90000"/>
              </a:lnSpc>
              <a:spcBef>
                <a:spcPts val="0"/>
              </a:spcBef>
              <a:spcAft>
                <a:spcPts val="0"/>
              </a:spcAft>
              <a:buSzPts val="2720"/>
              <a:buNone/>
            </a:pPr>
            <a:r>
              <a:rPr lang="en-US" sz="2000" dirty="0"/>
              <a:t>April 14, 2021</a:t>
            </a:r>
            <a:endParaRPr sz="2000" dirty="0"/>
          </a:p>
        </p:txBody>
      </p:sp>
    </p:spTree>
    <p:extLst>
      <p:ext uri="{BB962C8B-B14F-4D97-AF65-F5344CB8AC3E}">
        <p14:creationId xmlns:p14="http://schemas.microsoft.com/office/powerpoint/2010/main" val="2705749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B7E4EF-A1BD-40F4-AB7B-04F084DD991D}" type="slidenum">
              <a:rPr lang="en-US" smtClean="0"/>
              <a:t>36</a:t>
            </a:fld>
            <a:endParaRPr lang="en-US" dirty="0"/>
          </a:p>
        </p:txBody>
      </p:sp>
      <p:sp>
        <p:nvSpPr>
          <p:cNvPr id="3" name="Rectangle 2"/>
          <p:cNvSpPr/>
          <p:nvPr/>
        </p:nvSpPr>
        <p:spPr>
          <a:xfrm>
            <a:off x="346841" y="437687"/>
            <a:ext cx="9017875" cy="5598969"/>
          </a:xfrm>
          <a:prstGeom prst="rect">
            <a:avLst/>
          </a:prstGeom>
        </p:spPr>
        <p:txBody>
          <a:bodyPr wrap="square">
            <a:spAutoFit/>
          </a:bodyPr>
          <a:lstStyle/>
          <a:p>
            <a:pPr algn="ctr">
              <a:lnSpc>
                <a:spcPts val="1920"/>
              </a:lnSpc>
            </a:pPr>
            <a:r>
              <a:rPr lang="en-US" b="1" spc="-10" dirty="0" err="1">
                <a:solidFill>
                  <a:srgbClr val="000000"/>
                </a:solidFill>
                <a:latin typeface="Montserrat"/>
                <a:ea typeface="Times New Roman" panose="02020603050405020304" pitchFamily="18" charset="0"/>
                <a:cs typeface="Times New Roman" panose="02020603050405020304" pitchFamily="18" charset="0"/>
              </a:rPr>
              <a:t>Venton</a:t>
            </a:r>
            <a:r>
              <a:rPr lang="en-US" b="1" spc="-10" dirty="0">
                <a:solidFill>
                  <a:srgbClr val="000000"/>
                </a:solidFill>
                <a:latin typeface="Montserrat"/>
                <a:ea typeface="Times New Roman" panose="02020603050405020304" pitchFamily="18" charset="0"/>
                <a:cs typeface="Times New Roman" panose="02020603050405020304" pitchFamily="18" charset="0"/>
              </a:rPr>
              <a:t> C. Hill-Jones, MSHCAD, PMP</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endParaRPr lang="en-US" spc="25"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algn="just"/>
            <a:r>
              <a:rPr lang="en-US" spc="25" dirty="0">
                <a:solidFill>
                  <a:srgbClr val="000000"/>
                </a:solidFill>
                <a:latin typeface="Calibri" panose="020F0502020204030204" pitchFamily="34" charset="0"/>
                <a:ea typeface="Times New Roman" panose="02020603050405020304" pitchFamily="18" charset="0"/>
                <a:cs typeface="Calibri" panose="020F0502020204030204" pitchFamily="34" charset="0"/>
              </a:rPr>
              <a:t>Mr. Hill-Jones is the founder and Chief Executive Officer of the Southern Black Policy and Advocacy Network (SBPAN). The mission of SBPAN is to improve health, social, and economic disparities impacting Black communities living in the U.S. South through training, education, advocacy, and mobilization (TEAM).  </a:t>
            </a:r>
            <a:r>
              <a:rPr lang="en-US" spc="25"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Venton</a:t>
            </a:r>
            <a:r>
              <a:rPr lang="en-US" spc="25" dirty="0">
                <a:solidFill>
                  <a:srgbClr val="000000"/>
                </a:solidFill>
                <a:latin typeface="Calibri" panose="020F0502020204030204" pitchFamily="34" charset="0"/>
                <a:ea typeface="Times New Roman" panose="02020603050405020304" pitchFamily="18" charset="0"/>
                <a:cs typeface="Calibri" panose="020F0502020204030204" pitchFamily="34" charset="0"/>
              </a:rPr>
              <a:t> has a long history of successfully implementing innovative and effective new initiatives. Throughout his career, </a:t>
            </a:r>
            <a:r>
              <a:rPr lang="en-US" spc="25"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Venton</a:t>
            </a:r>
            <a:r>
              <a:rPr lang="en-US" spc="25" dirty="0">
                <a:solidFill>
                  <a:srgbClr val="000000"/>
                </a:solidFill>
                <a:latin typeface="Calibri" panose="020F0502020204030204" pitchFamily="34" charset="0"/>
                <a:ea typeface="Times New Roman" panose="02020603050405020304" pitchFamily="18" charset="0"/>
                <a:cs typeface="Calibri" panose="020F0502020204030204" pitchFamily="34" charset="0"/>
              </a:rPr>
              <a:t> has served in various high profile leadership roles with some of the nation’s leading public policy organizations and academic institutions responding to the U.S. HIV epidemic and health disparities in the U.S. South including: International Association of Providers of AIDS Care (IAPAC), AIDS United, National Black Justice Coalition (NBJC), National Black Gay Men’s Advocacy Coalition (NBGMAC), and the University of California San Francisco Center for AIDS Prevention Studies.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r>
              <a:rPr lang="en-US" spc="25"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r>
              <a:rPr lang="en-US" spc="25"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Venton</a:t>
            </a:r>
            <a:r>
              <a:rPr lang="en-US" spc="25" dirty="0">
                <a:solidFill>
                  <a:srgbClr val="000000"/>
                </a:solidFill>
                <a:latin typeface="Calibri" panose="020F0502020204030204" pitchFamily="34" charset="0"/>
                <a:ea typeface="Times New Roman" panose="02020603050405020304" pitchFamily="18" charset="0"/>
                <a:cs typeface="Calibri" panose="020F0502020204030204" pitchFamily="34" charset="0"/>
              </a:rPr>
              <a:t> is currently an appointee to the Centers for Disease Control and Prevention/Health Resources and Services Administration Advisory Committee on HIV, Viral Hepatitis, and STD Prevention and Treatment by the Secretary of the United States Department of Health and Human Services, Alex Azar. In addition to his national and regional work, </a:t>
            </a:r>
            <a:r>
              <a:rPr lang="en-US" spc="25"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Venton</a:t>
            </a:r>
            <a:r>
              <a:rPr lang="en-US" spc="25" dirty="0">
                <a:solidFill>
                  <a:srgbClr val="000000"/>
                </a:solidFill>
                <a:latin typeface="Calibri" panose="020F0502020204030204" pitchFamily="34" charset="0"/>
                <a:ea typeface="Times New Roman" panose="02020603050405020304" pitchFamily="18" charset="0"/>
                <a:cs typeface="Calibri" panose="020F0502020204030204" pitchFamily="34" charset="0"/>
              </a:rPr>
              <a:t> is extremely active in his hometown of Dallas, Texas as the Chairman of the Dallas County HIV Task Force and an elected official serving as his neighborhood’s Precinct Chairman.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9298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B7E4EF-A1BD-40F4-AB7B-04F084DD991D}" type="slidenum">
              <a:rPr lang="en-US" smtClean="0"/>
              <a:t>37</a:t>
            </a:fld>
            <a:endParaRPr lang="en-US" dirty="0"/>
          </a:p>
        </p:txBody>
      </p:sp>
      <p:sp>
        <p:nvSpPr>
          <p:cNvPr id="6" name="Rectangle 5"/>
          <p:cNvSpPr/>
          <p:nvPr/>
        </p:nvSpPr>
        <p:spPr>
          <a:xfrm>
            <a:off x="609600" y="624058"/>
            <a:ext cx="9606455" cy="5809154"/>
          </a:xfrm>
          <a:prstGeom prst="rect">
            <a:avLst/>
          </a:prstGeom>
        </p:spPr>
        <p:txBody>
          <a:bodyPr wrap="square">
            <a:spAutoFit/>
          </a:bodyPr>
          <a:lstStyle/>
          <a:p>
            <a:pPr lvl="0" defTabSz="914400">
              <a:lnSpc>
                <a:spcPct val="80000"/>
              </a:lnSpc>
              <a:buClr>
                <a:srgbClr val="548BB7"/>
              </a:buClr>
              <a:buSzPts val="1445"/>
            </a:pPr>
            <a:r>
              <a:rPr lang="en-US" sz="4800" b="1" kern="0" dirty="0">
                <a:solidFill>
                  <a:srgbClr val="000000"/>
                </a:solidFill>
                <a:latin typeface="Georgia"/>
                <a:sym typeface="Georgia"/>
              </a:rPr>
              <a:t>Dallas County HIV Task Force</a:t>
            </a:r>
            <a:endParaRPr kumimoji="0" lang="en-US" sz="1700" b="1" i="0" u="none" strike="noStrike" kern="0" cap="none" spc="0" normalizeH="0" baseline="0" noProof="0" dirty="0">
              <a:ln>
                <a:noFill/>
              </a:ln>
              <a:solidFill>
                <a:srgbClr val="000000"/>
              </a:solidFill>
              <a:effectLst/>
              <a:uLnTx/>
              <a:uFillTx/>
              <a:sym typeface="Trebuchet MS"/>
            </a:endParaRPr>
          </a:p>
          <a:p>
            <a:pPr marL="182880" marR="0" lvl="0" indent="-182880" defTabSz="914400" eaLnBrk="1" fontAlgn="auto" latinLnBrk="0" hangingPunct="1">
              <a:lnSpc>
                <a:spcPct val="80000"/>
              </a:lnSpc>
              <a:spcBef>
                <a:spcPts val="0"/>
              </a:spcBef>
              <a:spcAft>
                <a:spcPts val="0"/>
              </a:spcAft>
              <a:buClr>
                <a:srgbClr val="548BB7"/>
              </a:buClr>
              <a:buSzPts val="1445"/>
              <a:buFont typeface="Noto Sans Symbols"/>
              <a:buChar char="▪"/>
              <a:tabLst/>
              <a:defRPr/>
            </a:pPr>
            <a:endParaRPr kumimoji="0" lang="en-US" sz="1700" b="1" i="0" u="none" strike="noStrike" kern="0" cap="none" spc="0" normalizeH="0" baseline="0" noProof="0" dirty="0">
              <a:ln>
                <a:noFill/>
              </a:ln>
              <a:solidFill>
                <a:srgbClr val="000000"/>
              </a:solidFill>
              <a:effectLst/>
              <a:uLnTx/>
              <a:uFillTx/>
              <a:sym typeface="Trebuchet MS"/>
            </a:endParaRPr>
          </a:p>
          <a:p>
            <a:pPr marL="182880" marR="0" lvl="0" indent="-182880" defTabSz="914400" eaLnBrk="1" fontAlgn="auto" latinLnBrk="0" hangingPunct="1">
              <a:lnSpc>
                <a:spcPct val="80000"/>
              </a:lnSpc>
              <a:spcBef>
                <a:spcPts val="0"/>
              </a:spcBef>
              <a:spcAft>
                <a:spcPts val="0"/>
              </a:spcAft>
              <a:buClr>
                <a:srgbClr val="548BB7"/>
              </a:buClr>
              <a:buSzPts val="1445"/>
              <a:buFont typeface="Noto Sans Symbols"/>
              <a:buChar char="▪"/>
              <a:tabLst/>
              <a:defRPr/>
            </a:pPr>
            <a:r>
              <a:rPr kumimoji="0" lang="en-US" sz="1700" b="1" i="0" u="none" strike="noStrike" kern="0" cap="none" spc="0" normalizeH="0" baseline="0" noProof="0" dirty="0">
                <a:ln>
                  <a:noFill/>
                </a:ln>
                <a:solidFill>
                  <a:srgbClr val="000000"/>
                </a:solidFill>
                <a:effectLst/>
                <a:uLnTx/>
                <a:uFillTx/>
                <a:sym typeface="Trebuchet MS"/>
              </a:rPr>
              <a:t>Mission:</a:t>
            </a:r>
            <a:endParaRPr kumimoji="0" lang="en-US" sz="2000" b="0" i="0" u="none" strike="noStrike" kern="0" cap="none" spc="0" normalizeH="0" baseline="0" noProof="0" dirty="0">
              <a:ln>
                <a:noFill/>
              </a:ln>
              <a:solidFill>
                <a:srgbClr val="000000"/>
              </a:solidFill>
              <a:effectLst/>
              <a:uLnTx/>
              <a:uFillTx/>
              <a:sym typeface="Trebuchet MS"/>
            </a:endParaRPr>
          </a:p>
          <a:p>
            <a:pPr marL="0" marR="0" lvl="1" indent="-182880" defTabSz="914400" eaLnBrk="1" fontAlgn="auto" latinLnBrk="0" hangingPunct="1">
              <a:lnSpc>
                <a:spcPct val="80000"/>
              </a:lnSpc>
              <a:spcBef>
                <a:spcPts val="400"/>
              </a:spcBef>
              <a:spcAft>
                <a:spcPts val="0"/>
              </a:spcAft>
              <a:buClr>
                <a:srgbClr val="548BB7"/>
              </a:buClr>
              <a:buSzPts val="1301"/>
              <a:buFont typeface="Noto Sans Symbols"/>
              <a:buChar char="▪"/>
              <a:tabLst/>
              <a:defRPr/>
            </a:pPr>
            <a:r>
              <a:rPr kumimoji="0" lang="en-US" sz="1530" b="0" i="0" u="none" strike="noStrike" kern="0" cap="none" spc="0" normalizeH="0" baseline="0" noProof="0" dirty="0">
                <a:ln>
                  <a:noFill/>
                </a:ln>
                <a:solidFill>
                  <a:srgbClr val="000000"/>
                </a:solidFill>
                <a:effectLst/>
                <a:uLnTx/>
                <a:uFillTx/>
                <a:sym typeface="Trebuchet MS"/>
              </a:rPr>
              <a:t>The Dallas County HIV Task Force is committed to providing a collaborative, compassionate, and comprehensive response to enhance the prevention, care and treatment of HIV/AIDS in Dallas County Texas and the communities served in the Ryan White Service Area.</a:t>
            </a:r>
            <a:endParaRPr kumimoji="0" lang="en-US" sz="1700" b="1" i="0" u="none" strike="noStrike" kern="0" cap="none" spc="0" normalizeH="0" baseline="0" noProof="0" dirty="0">
              <a:ln>
                <a:noFill/>
              </a:ln>
              <a:solidFill>
                <a:srgbClr val="000000"/>
              </a:solidFill>
              <a:effectLst/>
              <a:uLnTx/>
              <a:uFillTx/>
              <a:sym typeface="Trebuchet MS"/>
            </a:endParaRPr>
          </a:p>
          <a:p>
            <a:pPr marL="182880" marR="0" lvl="0" indent="-182880" defTabSz="914400" eaLnBrk="1" fontAlgn="auto" latinLnBrk="0" hangingPunct="1">
              <a:lnSpc>
                <a:spcPct val="80000"/>
              </a:lnSpc>
              <a:spcBef>
                <a:spcPts val="1200"/>
              </a:spcBef>
              <a:spcAft>
                <a:spcPts val="0"/>
              </a:spcAft>
              <a:buClr>
                <a:srgbClr val="548BB7"/>
              </a:buClr>
              <a:buSzPts val="1445"/>
              <a:buFont typeface="Noto Sans Symbols"/>
              <a:buChar char="▪"/>
              <a:tabLst/>
              <a:defRPr/>
            </a:pPr>
            <a:r>
              <a:rPr kumimoji="0" lang="en-US" sz="1700" b="1" i="0" u="none" strike="noStrike" kern="0" cap="none" spc="0" normalizeH="0" baseline="0" noProof="0" dirty="0">
                <a:ln>
                  <a:noFill/>
                </a:ln>
                <a:solidFill>
                  <a:srgbClr val="000000"/>
                </a:solidFill>
                <a:effectLst/>
                <a:uLnTx/>
                <a:uFillTx/>
                <a:sym typeface="Trebuchet MS"/>
              </a:rPr>
              <a:t>Objectives:</a:t>
            </a:r>
            <a:endParaRPr kumimoji="0" lang="en-US" sz="2000" b="0" i="0" u="none" strike="noStrike" kern="0" cap="none" spc="0" normalizeH="0" baseline="0" noProof="0" dirty="0">
              <a:ln>
                <a:noFill/>
              </a:ln>
              <a:solidFill>
                <a:srgbClr val="000000"/>
              </a:solidFill>
              <a:effectLst/>
              <a:uLnTx/>
              <a:uFillTx/>
              <a:sym typeface="Trebuchet MS"/>
            </a:endParaRPr>
          </a:p>
          <a:p>
            <a:pPr marL="0" marR="0" lvl="1" indent="-182880" defTabSz="914400" eaLnBrk="1" fontAlgn="auto" latinLnBrk="0" hangingPunct="1">
              <a:lnSpc>
                <a:spcPct val="100000"/>
              </a:lnSpc>
              <a:spcBef>
                <a:spcPts val="400"/>
              </a:spcBef>
              <a:spcAft>
                <a:spcPts val="200"/>
              </a:spcAft>
              <a:buClr>
                <a:srgbClr val="548BB7"/>
              </a:buClr>
              <a:buSzPts val="1301"/>
              <a:buFont typeface="Noto Sans Symbols"/>
              <a:buChar char="▪"/>
              <a:tabLst/>
              <a:defRPr/>
            </a:pPr>
            <a:r>
              <a:rPr kumimoji="0" lang="en-US" sz="1530" b="1" i="0" u="none" strike="noStrike" kern="0" cap="none" spc="0" normalizeH="0" baseline="0" noProof="0" dirty="0">
                <a:ln>
                  <a:noFill/>
                </a:ln>
                <a:solidFill>
                  <a:srgbClr val="000000"/>
                </a:solidFill>
                <a:effectLst/>
                <a:uLnTx/>
                <a:uFillTx/>
                <a:sym typeface="Trebuchet MS"/>
              </a:rPr>
              <a:t>Help Plan and Implement </a:t>
            </a:r>
            <a:r>
              <a:rPr kumimoji="0" lang="en-US" sz="1530" b="0" i="0" u="none" strike="noStrike" kern="0" cap="none" spc="0" normalizeH="0" baseline="0" noProof="0" dirty="0">
                <a:ln>
                  <a:noFill/>
                </a:ln>
                <a:solidFill>
                  <a:srgbClr val="000000"/>
                </a:solidFill>
                <a:effectLst/>
                <a:uLnTx/>
                <a:uFillTx/>
                <a:sym typeface="Trebuchet MS"/>
              </a:rPr>
              <a:t>the Strategy to End HIV in Dallas County by 2030</a:t>
            </a:r>
            <a:endParaRPr kumimoji="0" lang="en-US" sz="1800" b="0" i="0" u="none" strike="noStrike" kern="0" cap="none" spc="0" normalizeH="0" baseline="0" noProof="0" dirty="0">
              <a:ln>
                <a:noFill/>
              </a:ln>
              <a:solidFill>
                <a:srgbClr val="000000"/>
              </a:solidFill>
              <a:effectLst/>
              <a:uLnTx/>
              <a:uFillTx/>
              <a:sym typeface="Trebuchet MS"/>
            </a:endParaRPr>
          </a:p>
          <a:p>
            <a:pPr marL="0" marR="0" lvl="1" indent="-182880" defTabSz="914400" eaLnBrk="1" fontAlgn="auto" latinLnBrk="0" hangingPunct="1">
              <a:lnSpc>
                <a:spcPct val="100000"/>
              </a:lnSpc>
              <a:spcBef>
                <a:spcPts val="600"/>
              </a:spcBef>
              <a:spcAft>
                <a:spcPts val="200"/>
              </a:spcAft>
              <a:buClr>
                <a:srgbClr val="548BB7"/>
              </a:buClr>
              <a:buSzPts val="1301"/>
              <a:buFont typeface="Noto Sans Symbols"/>
              <a:buChar char="▪"/>
              <a:tabLst/>
              <a:defRPr/>
            </a:pPr>
            <a:r>
              <a:rPr kumimoji="0" lang="en-US" sz="1530" b="1" i="0" u="none" strike="noStrike" kern="0" cap="none" spc="0" normalizeH="0" baseline="0" noProof="0" dirty="0">
                <a:ln>
                  <a:noFill/>
                </a:ln>
                <a:solidFill>
                  <a:srgbClr val="000000"/>
                </a:solidFill>
                <a:effectLst/>
                <a:uLnTx/>
                <a:uFillTx/>
                <a:sym typeface="Trebuchet MS"/>
              </a:rPr>
              <a:t>Advocating</a:t>
            </a:r>
            <a:r>
              <a:rPr kumimoji="0" lang="en-US" sz="1530" b="0" i="0" u="none" strike="noStrike" kern="0" cap="none" spc="0" normalizeH="0" baseline="0" noProof="0" dirty="0">
                <a:ln>
                  <a:noFill/>
                </a:ln>
                <a:solidFill>
                  <a:srgbClr val="000000"/>
                </a:solidFill>
                <a:effectLst/>
                <a:uLnTx/>
                <a:uFillTx/>
                <a:sym typeface="Trebuchet MS"/>
              </a:rPr>
              <a:t> in the community for policy decisions and funding appropriations that support efforts to provide equitable testing, prevention, care and treatment services.</a:t>
            </a:r>
            <a:endParaRPr kumimoji="0" lang="en-US" sz="1800" b="0" i="0" u="none" strike="noStrike" kern="0" cap="none" spc="0" normalizeH="0" baseline="0" noProof="0" dirty="0">
              <a:ln>
                <a:noFill/>
              </a:ln>
              <a:solidFill>
                <a:srgbClr val="000000"/>
              </a:solidFill>
              <a:effectLst/>
              <a:uLnTx/>
              <a:uFillTx/>
              <a:sym typeface="Trebuchet MS"/>
            </a:endParaRPr>
          </a:p>
          <a:p>
            <a:pPr marL="0" marR="0" lvl="1" indent="-182880" defTabSz="914400" eaLnBrk="1" fontAlgn="auto" latinLnBrk="0" hangingPunct="1">
              <a:lnSpc>
                <a:spcPct val="100000"/>
              </a:lnSpc>
              <a:spcBef>
                <a:spcPts val="600"/>
              </a:spcBef>
              <a:spcAft>
                <a:spcPts val="200"/>
              </a:spcAft>
              <a:buClr>
                <a:srgbClr val="548BB7"/>
              </a:buClr>
              <a:buSzPts val="1301"/>
              <a:buFont typeface="Noto Sans Symbols"/>
              <a:buChar char="▪"/>
              <a:tabLst/>
              <a:defRPr/>
            </a:pPr>
            <a:r>
              <a:rPr kumimoji="0" lang="en-US" sz="1530" b="1" i="0" u="none" strike="noStrike" kern="0" cap="none" spc="0" normalizeH="0" baseline="0" noProof="0" dirty="0">
                <a:ln>
                  <a:noFill/>
                </a:ln>
                <a:solidFill>
                  <a:srgbClr val="000000"/>
                </a:solidFill>
                <a:effectLst/>
                <a:uLnTx/>
                <a:uFillTx/>
                <a:sym typeface="Trebuchet MS"/>
              </a:rPr>
              <a:t>Establishing working relationships</a:t>
            </a:r>
            <a:r>
              <a:rPr kumimoji="0" lang="en-US" sz="1530" b="0" i="0" u="none" strike="noStrike" kern="0" cap="none" spc="0" normalizeH="0" baseline="0" noProof="0" dirty="0">
                <a:ln>
                  <a:noFill/>
                </a:ln>
                <a:solidFill>
                  <a:srgbClr val="000000"/>
                </a:solidFill>
                <a:effectLst/>
                <a:uLnTx/>
                <a:uFillTx/>
                <a:sym typeface="Trebuchet MS"/>
              </a:rPr>
              <a:t> across agencies in HIV/STI prevention, care, and treatment services, while providing a space for meaningful collaboration for the betterment of diverse communities in Dallas County.</a:t>
            </a:r>
            <a:endParaRPr kumimoji="0" lang="en-US" sz="1800" b="0" i="0" u="none" strike="noStrike" kern="0" cap="none" spc="0" normalizeH="0" baseline="0" noProof="0" dirty="0">
              <a:ln>
                <a:noFill/>
              </a:ln>
              <a:solidFill>
                <a:srgbClr val="000000"/>
              </a:solidFill>
              <a:effectLst/>
              <a:uLnTx/>
              <a:uFillTx/>
              <a:sym typeface="Trebuchet MS"/>
            </a:endParaRPr>
          </a:p>
          <a:p>
            <a:pPr marL="0" marR="0" lvl="1" indent="-182880" defTabSz="914400" eaLnBrk="1" fontAlgn="auto" latinLnBrk="0" hangingPunct="1">
              <a:lnSpc>
                <a:spcPct val="100000"/>
              </a:lnSpc>
              <a:spcBef>
                <a:spcPts val="600"/>
              </a:spcBef>
              <a:spcAft>
                <a:spcPts val="200"/>
              </a:spcAft>
              <a:buClr>
                <a:srgbClr val="548BB7"/>
              </a:buClr>
              <a:buSzPts val="1301"/>
              <a:buFont typeface="Noto Sans Symbols"/>
              <a:buChar char="▪"/>
              <a:tabLst/>
              <a:defRPr/>
            </a:pPr>
            <a:r>
              <a:rPr kumimoji="0" lang="en-US" sz="1530" b="1" i="0" u="none" strike="noStrike" kern="0" cap="none" spc="0" normalizeH="0" baseline="0" noProof="0" dirty="0">
                <a:ln>
                  <a:noFill/>
                </a:ln>
                <a:solidFill>
                  <a:srgbClr val="000000"/>
                </a:solidFill>
                <a:effectLst/>
                <a:uLnTx/>
                <a:uFillTx/>
                <a:sym typeface="Trebuchet MS"/>
              </a:rPr>
              <a:t>Building connections</a:t>
            </a:r>
            <a:r>
              <a:rPr kumimoji="0" lang="en-US" sz="1530" b="0" i="0" u="none" strike="noStrike" kern="0" cap="none" spc="0" normalizeH="0" baseline="0" noProof="0" dirty="0">
                <a:ln>
                  <a:noFill/>
                </a:ln>
                <a:solidFill>
                  <a:srgbClr val="000000"/>
                </a:solidFill>
                <a:effectLst/>
                <a:uLnTx/>
                <a:uFillTx/>
                <a:sym typeface="Trebuchet MS"/>
              </a:rPr>
              <a:t> with other systems that impact HIV prevention, care, and treatment such as education, housing,­­ transportation, employment, mental health, substance use, and criminal justice.</a:t>
            </a:r>
            <a:endParaRPr kumimoji="0" lang="en-US" sz="1800" b="0" i="0" u="none" strike="noStrike" kern="0" cap="none" spc="0" normalizeH="0" baseline="0" noProof="0" dirty="0">
              <a:ln>
                <a:noFill/>
              </a:ln>
              <a:solidFill>
                <a:srgbClr val="000000"/>
              </a:solidFill>
              <a:effectLst/>
              <a:uLnTx/>
              <a:uFillTx/>
              <a:sym typeface="Trebuchet MS"/>
            </a:endParaRPr>
          </a:p>
          <a:p>
            <a:pPr marL="0" marR="0" lvl="1" indent="-182880" defTabSz="914400" eaLnBrk="1" fontAlgn="auto" latinLnBrk="0" hangingPunct="1">
              <a:lnSpc>
                <a:spcPct val="100000"/>
              </a:lnSpc>
              <a:spcBef>
                <a:spcPts val="600"/>
              </a:spcBef>
              <a:spcAft>
                <a:spcPts val="200"/>
              </a:spcAft>
              <a:buClr>
                <a:srgbClr val="548BB7"/>
              </a:buClr>
              <a:buSzPts val="1301"/>
              <a:buFont typeface="Noto Sans Symbols"/>
              <a:buChar char="▪"/>
              <a:tabLst/>
              <a:defRPr/>
            </a:pPr>
            <a:r>
              <a:rPr kumimoji="0" lang="en-US" sz="1530" b="1" i="0" u="none" strike="noStrike" kern="0" cap="none" spc="0" normalizeH="0" baseline="0" noProof="0" dirty="0">
                <a:ln>
                  <a:noFill/>
                </a:ln>
                <a:solidFill>
                  <a:srgbClr val="000000"/>
                </a:solidFill>
                <a:effectLst/>
                <a:uLnTx/>
                <a:uFillTx/>
                <a:sym typeface="Trebuchet MS"/>
              </a:rPr>
              <a:t>Identifying gaps and barriers</a:t>
            </a:r>
            <a:r>
              <a:rPr kumimoji="0" lang="en-US" sz="1530" b="0" i="0" u="none" strike="noStrike" kern="0" cap="none" spc="0" normalizeH="0" baseline="0" noProof="0" dirty="0">
                <a:ln>
                  <a:noFill/>
                </a:ln>
                <a:solidFill>
                  <a:srgbClr val="000000"/>
                </a:solidFill>
                <a:effectLst/>
                <a:uLnTx/>
                <a:uFillTx/>
                <a:sym typeface="Trebuchet MS"/>
              </a:rPr>
              <a:t> in HIV prevention, care, and treatment services and helping local agencies to respond appropriately to those needs.</a:t>
            </a:r>
            <a:endParaRPr kumimoji="0" lang="en-US" sz="1800" b="0" i="0" u="none" strike="noStrike" kern="0" cap="none" spc="0" normalizeH="0" baseline="0" noProof="0" dirty="0">
              <a:ln>
                <a:noFill/>
              </a:ln>
              <a:solidFill>
                <a:srgbClr val="000000"/>
              </a:solidFill>
              <a:effectLst/>
              <a:uLnTx/>
              <a:uFillTx/>
              <a:sym typeface="Trebuchet MS"/>
            </a:endParaRPr>
          </a:p>
          <a:p>
            <a:pPr marL="0" marR="0" lvl="1" indent="-182880" defTabSz="914400" eaLnBrk="1" fontAlgn="auto" latinLnBrk="0" hangingPunct="1">
              <a:lnSpc>
                <a:spcPct val="100000"/>
              </a:lnSpc>
              <a:spcBef>
                <a:spcPts val="600"/>
              </a:spcBef>
              <a:spcAft>
                <a:spcPts val="200"/>
              </a:spcAft>
              <a:buClr>
                <a:srgbClr val="548BB7"/>
              </a:buClr>
              <a:buSzPts val="1301"/>
              <a:buFont typeface="Noto Sans Symbols"/>
              <a:buChar char="▪"/>
              <a:tabLst/>
              <a:defRPr/>
            </a:pPr>
            <a:r>
              <a:rPr kumimoji="0" lang="en-US" sz="1530" b="1" i="0" u="none" strike="noStrike" kern="0" cap="none" spc="0" normalizeH="0" baseline="0" noProof="0" dirty="0">
                <a:ln>
                  <a:noFill/>
                </a:ln>
                <a:solidFill>
                  <a:srgbClr val="000000"/>
                </a:solidFill>
                <a:effectLst/>
                <a:uLnTx/>
                <a:uFillTx/>
                <a:sym typeface="Trebuchet MS"/>
              </a:rPr>
              <a:t>Providing capacity building and training opportunities</a:t>
            </a:r>
            <a:r>
              <a:rPr kumimoji="0" lang="en-US" sz="1530" b="0" i="0" u="none" strike="noStrike" kern="0" cap="none" spc="0" normalizeH="0" baseline="0" noProof="0" dirty="0">
                <a:ln>
                  <a:noFill/>
                </a:ln>
                <a:solidFill>
                  <a:srgbClr val="000000"/>
                </a:solidFill>
                <a:effectLst/>
                <a:uLnTx/>
                <a:uFillTx/>
                <a:sym typeface="Trebuchet MS"/>
              </a:rPr>
              <a:t> for staff members of participating agencies.</a:t>
            </a:r>
            <a:endParaRPr kumimoji="0" lang="en-US" sz="1800" b="0" i="0" u="none" strike="noStrike" kern="0" cap="none" spc="0" normalizeH="0" baseline="0" noProof="0" dirty="0">
              <a:ln>
                <a:noFill/>
              </a:ln>
              <a:solidFill>
                <a:srgbClr val="000000"/>
              </a:solidFill>
              <a:effectLst/>
              <a:uLnTx/>
              <a:uFillTx/>
              <a:sym typeface="Trebuchet MS"/>
            </a:endParaRPr>
          </a:p>
          <a:p>
            <a:pPr marL="0" marR="0" lvl="1" indent="-182880" defTabSz="914400" eaLnBrk="1" fontAlgn="auto" latinLnBrk="0" hangingPunct="1">
              <a:lnSpc>
                <a:spcPct val="100000"/>
              </a:lnSpc>
              <a:spcBef>
                <a:spcPts val="600"/>
              </a:spcBef>
              <a:spcAft>
                <a:spcPts val="200"/>
              </a:spcAft>
              <a:buClr>
                <a:srgbClr val="548BB7"/>
              </a:buClr>
              <a:buSzPts val="1301"/>
              <a:buFont typeface="Noto Sans Symbols"/>
              <a:buChar char="▪"/>
              <a:tabLst/>
              <a:defRPr/>
            </a:pPr>
            <a:r>
              <a:rPr kumimoji="0" lang="en-US" sz="1530" b="1" i="0" u="none" strike="noStrike" kern="0" cap="none" spc="0" normalizeH="0" baseline="0" noProof="0" dirty="0">
                <a:ln>
                  <a:noFill/>
                </a:ln>
                <a:solidFill>
                  <a:srgbClr val="000000"/>
                </a:solidFill>
                <a:effectLst/>
                <a:uLnTx/>
                <a:uFillTx/>
                <a:sym typeface="Trebuchet MS"/>
              </a:rPr>
              <a:t>Educating the community</a:t>
            </a:r>
            <a:r>
              <a:rPr kumimoji="0" lang="en-US" sz="1530" b="0" i="0" u="none" strike="noStrike" kern="0" cap="none" spc="0" normalizeH="0" baseline="0" noProof="0" dirty="0">
                <a:ln>
                  <a:noFill/>
                </a:ln>
                <a:solidFill>
                  <a:srgbClr val="000000"/>
                </a:solidFill>
                <a:effectLst/>
                <a:uLnTx/>
                <a:uFillTx/>
                <a:sym typeface="Trebuchet MS"/>
              </a:rPr>
              <a:t> to increase awareness of HIV/AIDS stigma and to empower the community through knowledge, understanding, and risk reduction.</a:t>
            </a:r>
            <a:endParaRPr kumimoji="0" lang="en-US" sz="1800" b="0" i="0" u="none" strike="noStrike" kern="0" cap="none" spc="0" normalizeH="0" baseline="0" noProof="0" dirty="0">
              <a:ln>
                <a:noFill/>
              </a:ln>
              <a:solidFill>
                <a:srgbClr val="000000"/>
              </a:solidFill>
              <a:effectLst/>
              <a:uLnTx/>
              <a:uFillTx/>
              <a:sym typeface="Trebuchet MS"/>
            </a:endParaRPr>
          </a:p>
        </p:txBody>
      </p:sp>
    </p:spTree>
    <p:extLst>
      <p:ext uri="{BB962C8B-B14F-4D97-AF65-F5344CB8AC3E}">
        <p14:creationId xmlns:p14="http://schemas.microsoft.com/office/powerpoint/2010/main" val="220231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9"/>
          <p:cNvSpPr txBox="1">
            <a:spLocks noGrp="1"/>
          </p:cNvSpPr>
          <p:nvPr>
            <p:ph type="subTitle" idx="1"/>
          </p:nvPr>
        </p:nvSpPr>
        <p:spPr>
          <a:xfrm>
            <a:off x="0" y="402743"/>
            <a:ext cx="12212319" cy="52645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None/>
            </a:pPr>
            <a:r>
              <a:rPr lang="en-US" sz="2800" dirty="0">
                <a:latin typeface="Arial Black"/>
                <a:ea typeface="Arial Black"/>
                <a:cs typeface="Arial Black"/>
                <a:sym typeface="Arial Black"/>
              </a:rPr>
              <a:t>Dallas County HIV Task Force – Work Groups</a:t>
            </a:r>
            <a:endParaRPr dirty="0"/>
          </a:p>
        </p:txBody>
      </p:sp>
      <p:grpSp>
        <p:nvGrpSpPr>
          <p:cNvPr id="240" name="Google Shape;240;p9"/>
          <p:cNvGrpSpPr/>
          <p:nvPr/>
        </p:nvGrpSpPr>
        <p:grpSpPr>
          <a:xfrm>
            <a:off x="4911910" y="1478601"/>
            <a:ext cx="5898260" cy="4976656"/>
            <a:chOff x="495109" y="871"/>
            <a:chExt cx="5898260" cy="4976656"/>
          </a:xfrm>
        </p:grpSpPr>
        <p:sp>
          <p:nvSpPr>
            <p:cNvPr id="241" name="Google Shape;241;p9"/>
            <p:cNvSpPr/>
            <p:nvPr/>
          </p:nvSpPr>
          <p:spPr>
            <a:xfrm>
              <a:off x="495109" y="871"/>
              <a:ext cx="1843206" cy="1105923"/>
            </a:xfrm>
            <a:prstGeom prst="roundRect">
              <a:avLst>
                <a:gd name="adj" fmla="val 16667"/>
              </a:avLst>
            </a:prstGeom>
            <a:gradFill>
              <a:gsLst>
                <a:gs pos="0">
                  <a:srgbClr val="8972CB"/>
                </a:gs>
                <a:gs pos="50000">
                  <a:srgbClr val="7757CA"/>
                </a:gs>
                <a:gs pos="100000">
                  <a:srgbClr val="6747B8"/>
                </a:gs>
              </a:gsLst>
              <a:lin ang="5400000" scaled="0"/>
            </a:gradFill>
            <a:ln w="9525" cap="rnd" cmpd="sng">
              <a:solidFill>
                <a:srgbClr val="97BE4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txBox="1"/>
            <p:nvPr/>
          </p:nvSpPr>
          <p:spPr>
            <a:xfrm>
              <a:off x="549096" y="54858"/>
              <a:ext cx="1735232" cy="99794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dirty="0">
                  <a:solidFill>
                    <a:schemeClr val="lt1"/>
                  </a:solidFill>
                  <a:latin typeface="Calibri"/>
                  <a:ea typeface="Calibri"/>
                  <a:cs typeface="Calibri"/>
                  <a:sym typeface="Calibri"/>
                </a:rPr>
                <a:t>Executive Committee  </a:t>
              </a:r>
              <a:endParaRPr dirty="0"/>
            </a:p>
            <a:p>
              <a:pPr marL="0" marR="0" lvl="0" indent="0" algn="ctr" rtl="0">
                <a:lnSpc>
                  <a:spcPct val="90000"/>
                </a:lnSpc>
                <a:spcBef>
                  <a:spcPts val="420"/>
                </a:spcBef>
                <a:spcAft>
                  <a:spcPts val="0"/>
                </a:spcAft>
                <a:buClr>
                  <a:schemeClr val="lt1"/>
                </a:buClr>
                <a:buSzPts val="1200"/>
                <a:buFont typeface="Calibri"/>
                <a:buNone/>
              </a:pPr>
              <a:r>
                <a:rPr lang="en-US" sz="1200" b="1" i="0" u="none" strike="noStrike" cap="none" dirty="0">
                  <a:solidFill>
                    <a:schemeClr val="lt1"/>
                  </a:solidFill>
                  <a:latin typeface="Calibri"/>
                  <a:ea typeface="Calibri"/>
                  <a:cs typeface="Calibri"/>
                  <a:sym typeface="Calibri"/>
                </a:rPr>
                <a:t>Task Force Leadership Team &amp; Work Group Chairs</a:t>
              </a:r>
              <a:endParaRPr dirty="0"/>
            </a:p>
          </p:txBody>
        </p:sp>
        <p:sp>
          <p:nvSpPr>
            <p:cNvPr id="243" name="Google Shape;243;p9"/>
            <p:cNvSpPr/>
            <p:nvPr/>
          </p:nvSpPr>
          <p:spPr>
            <a:xfrm>
              <a:off x="2522636" y="871"/>
              <a:ext cx="1843206" cy="1105923"/>
            </a:xfrm>
            <a:prstGeom prst="roundRect">
              <a:avLst>
                <a:gd name="adj" fmla="val 16667"/>
              </a:avLst>
            </a:prstGeom>
            <a:gradFill>
              <a:gsLst>
                <a:gs pos="0">
                  <a:srgbClr val="6E78CB"/>
                </a:gs>
                <a:gs pos="50000">
                  <a:srgbClr val="5262CA"/>
                </a:gs>
                <a:gs pos="100000">
                  <a:srgbClr val="4252B8"/>
                </a:gs>
              </a:gsLst>
              <a:lin ang="5400000" scaled="0"/>
            </a:gradFill>
            <a:ln w="9525" cap="flat" cmpd="sng">
              <a:solidFill>
                <a:srgbClr val="97BE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txBox="1"/>
            <p:nvPr/>
          </p:nvSpPr>
          <p:spPr>
            <a:xfrm>
              <a:off x="2576623" y="54858"/>
              <a:ext cx="1735232" cy="99794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Prevention Work Group</a:t>
              </a:r>
              <a:endParaRPr sz="1200" b="1" i="0" u="none" strike="noStrike" cap="none">
                <a:solidFill>
                  <a:schemeClr val="lt1"/>
                </a:solidFill>
                <a:latin typeface="Calibri"/>
                <a:ea typeface="Calibri"/>
                <a:cs typeface="Calibri"/>
                <a:sym typeface="Calibri"/>
              </a:endParaRPr>
            </a:p>
          </p:txBody>
        </p:sp>
        <p:sp>
          <p:nvSpPr>
            <p:cNvPr id="245" name="Google Shape;245;p9"/>
            <p:cNvSpPr/>
            <p:nvPr/>
          </p:nvSpPr>
          <p:spPr>
            <a:xfrm>
              <a:off x="4550163" y="871"/>
              <a:ext cx="1843206" cy="1105923"/>
            </a:xfrm>
            <a:prstGeom prst="roundRect">
              <a:avLst>
                <a:gd name="adj" fmla="val 16667"/>
              </a:avLst>
            </a:prstGeom>
            <a:gradFill>
              <a:gsLst>
                <a:gs pos="0">
                  <a:srgbClr val="6A9DCC"/>
                </a:gs>
                <a:gs pos="50000">
                  <a:srgbClr val="4D92CB"/>
                </a:gs>
                <a:gs pos="100000">
                  <a:srgbClr val="3C81B9"/>
                </a:gs>
              </a:gsLst>
              <a:lin ang="5400000" scaled="0"/>
            </a:gradFill>
            <a:ln w="9525" cap="flat" cmpd="sng">
              <a:solidFill>
                <a:srgbClr val="97BE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9"/>
            <p:cNvSpPr txBox="1"/>
            <p:nvPr/>
          </p:nvSpPr>
          <p:spPr>
            <a:xfrm>
              <a:off x="4604150" y="54858"/>
              <a:ext cx="1735232" cy="99794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Testing &amp; Linkage </a:t>
              </a:r>
              <a:endParaRPr/>
            </a:p>
            <a:p>
              <a:pPr marL="0" marR="0" lvl="0" indent="0" algn="ctr" rtl="0">
                <a:lnSpc>
                  <a:spcPct val="90000"/>
                </a:lnSpc>
                <a:spcBef>
                  <a:spcPts val="42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Work Group</a:t>
              </a:r>
              <a:endParaRPr/>
            </a:p>
          </p:txBody>
        </p:sp>
        <p:sp>
          <p:nvSpPr>
            <p:cNvPr id="247" name="Google Shape;247;p9"/>
            <p:cNvSpPr/>
            <p:nvPr/>
          </p:nvSpPr>
          <p:spPr>
            <a:xfrm>
              <a:off x="495109" y="1291115"/>
              <a:ext cx="1843206" cy="1105923"/>
            </a:xfrm>
            <a:prstGeom prst="roundRect">
              <a:avLst>
                <a:gd name="adj" fmla="val 16667"/>
              </a:avLst>
            </a:prstGeom>
            <a:gradFill>
              <a:gsLst>
                <a:gs pos="0">
                  <a:srgbClr val="65C7CD"/>
                </a:gs>
                <a:gs pos="50000">
                  <a:srgbClr val="45C5CD"/>
                </a:gs>
                <a:gs pos="100000">
                  <a:srgbClr val="36B5BB"/>
                </a:gs>
              </a:gsLst>
              <a:lin ang="5400000" scaled="0"/>
            </a:gradFill>
            <a:ln w="9525" cap="flat" cmpd="sng">
              <a:solidFill>
                <a:srgbClr val="97BE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txBox="1"/>
            <p:nvPr/>
          </p:nvSpPr>
          <p:spPr>
            <a:xfrm>
              <a:off x="549096" y="1345102"/>
              <a:ext cx="1735232" cy="99794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dirty="0">
                  <a:solidFill>
                    <a:schemeClr val="lt1"/>
                  </a:solidFill>
                  <a:latin typeface="Calibri"/>
                  <a:ea typeface="Calibri"/>
                  <a:cs typeface="Calibri"/>
                  <a:sym typeface="Calibri"/>
                </a:rPr>
                <a:t>Retention, Re-Engagement, Viral Suppression</a:t>
              </a:r>
              <a:endParaRPr dirty="0"/>
            </a:p>
            <a:p>
              <a:pPr marL="0" marR="0" lvl="0" indent="0" algn="ctr" rtl="0">
                <a:lnSpc>
                  <a:spcPct val="90000"/>
                </a:lnSpc>
                <a:spcBef>
                  <a:spcPts val="420"/>
                </a:spcBef>
                <a:spcAft>
                  <a:spcPts val="0"/>
                </a:spcAft>
                <a:buClr>
                  <a:schemeClr val="lt1"/>
                </a:buClr>
                <a:buSzPts val="1200"/>
                <a:buFont typeface="Calibri"/>
                <a:buNone/>
              </a:pPr>
              <a:r>
                <a:rPr lang="en-US" sz="1200" b="1" i="0" u="none" strike="noStrike" cap="none" dirty="0">
                  <a:solidFill>
                    <a:schemeClr val="lt1"/>
                  </a:solidFill>
                  <a:latin typeface="Calibri"/>
                  <a:ea typeface="Calibri"/>
                  <a:cs typeface="Calibri"/>
                  <a:sym typeface="Calibri"/>
                </a:rPr>
                <a:t> Work Group</a:t>
              </a:r>
              <a:endParaRPr dirty="0"/>
            </a:p>
          </p:txBody>
        </p:sp>
        <p:sp>
          <p:nvSpPr>
            <p:cNvPr id="249" name="Google Shape;249;p9"/>
            <p:cNvSpPr/>
            <p:nvPr/>
          </p:nvSpPr>
          <p:spPr>
            <a:xfrm>
              <a:off x="2522636" y="1291115"/>
              <a:ext cx="1843206" cy="1105923"/>
            </a:xfrm>
            <a:prstGeom prst="roundRect">
              <a:avLst>
                <a:gd name="adj" fmla="val 16667"/>
              </a:avLst>
            </a:prstGeom>
            <a:gradFill>
              <a:gsLst>
                <a:gs pos="0">
                  <a:srgbClr val="61CEA4"/>
                </a:gs>
                <a:gs pos="50000">
                  <a:srgbClr val="3FCE9B"/>
                </a:gs>
                <a:gs pos="100000">
                  <a:srgbClr val="30BD8A"/>
                </a:gs>
              </a:gsLst>
              <a:lin ang="5400000" scaled="0"/>
            </a:gradFill>
            <a:ln w="9525" cap="flat" cmpd="sng">
              <a:solidFill>
                <a:srgbClr val="97BE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txBox="1"/>
            <p:nvPr/>
          </p:nvSpPr>
          <p:spPr>
            <a:xfrm>
              <a:off x="2576623" y="1345102"/>
              <a:ext cx="1735232" cy="99794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Stigma Work Group</a:t>
              </a:r>
              <a:endParaRPr/>
            </a:p>
          </p:txBody>
        </p:sp>
        <p:sp>
          <p:nvSpPr>
            <p:cNvPr id="251" name="Google Shape;251;p9"/>
            <p:cNvSpPr/>
            <p:nvPr/>
          </p:nvSpPr>
          <p:spPr>
            <a:xfrm>
              <a:off x="4550163" y="1291115"/>
              <a:ext cx="1843206" cy="1105923"/>
            </a:xfrm>
            <a:prstGeom prst="roundRect">
              <a:avLst>
                <a:gd name="adj" fmla="val 16667"/>
              </a:avLst>
            </a:prstGeom>
            <a:gradFill>
              <a:gsLst>
                <a:gs pos="0">
                  <a:srgbClr val="5DCF74"/>
                </a:gs>
                <a:gs pos="50000">
                  <a:srgbClr val="39CF5D"/>
                </a:gs>
                <a:gs pos="100000">
                  <a:srgbClr val="2ABE4E"/>
                </a:gs>
              </a:gsLst>
              <a:lin ang="5400000" scaled="0"/>
            </a:gradFill>
            <a:ln w="9525" cap="flat" cmpd="sng">
              <a:solidFill>
                <a:srgbClr val="97BE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9"/>
            <p:cNvSpPr txBox="1"/>
            <p:nvPr/>
          </p:nvSpPr>
          <p:spPr>
            <a:xfrm>
              <a:off x="4604150" y="1345102"/>
              <a:ext cx="1735232" cy="99794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Advocacy &amp; Policy </a:t>
              </a:r>
              <a:endParaRPr/>
            </a:p>
            <a:p>
              <a:pPr marL="0" marR="0" lvl="0" indent="0" algn="ctr" rtl="0">
                <a:lnSpc>
                  <a:spcPct val="90000"/>
                </a:lnSpc>
                <a:spcBef>
                  <a:spcPts val="42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Work Group</a:t>
              </a:r>
              <a:endParaRPr/>
            </a:p>
          </p:txBody>
        </p:sp>
        <p:sp>
          <p:nvSpPr>
            <p:cNvPr id="253" name="Google Shape;253;p9"/>
            <p:cNvSpPr/>
            <p:nvPr/>
          </p:nvSpPr>
          <p:spPr>
            <a:xfrm>
              <a:off x="495109" y="2581360"/>
              <a:ext cx="1843206" cy="1105923"/>
            </a:xfrm>
            <a:prstGeom prst="roundRect">
              <a:avLst>
                <a:gd name="adj" fmla="val 16667"/>
              </a:avLst>
            </a:prstGeom>
            <a:gradFill>
              <a:gsLst>
                <a:gs pos="0">
                  <a:srgbClr val="6CCF5A"/>
                </a:gs>
                <a:gs pos="50000">
                  <a:srgbClr val="51D034"/>
                </a:gs>
                <a:gs pos="100000">
                  <a:srgbClr val="43BF25"/>
                </a:gs>
              </a:gsLst>
              <a:lin ang="5400000" scaled="0"/>
            </a:gradFill>
            <a:ln w="9525" cap="flat" cmpd="sng">
              <a:solidFill>
                <a:srgbClr val="97BE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txBox="1"/>
            <p:nvPr/>
          </p:nvSpPr>
          <p:spPr>
            <a:xfrm>
              <a:off x="549096" y="2635347"/>
              <a:ext cx="1735232" cy="99794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dirty="0">
                  <a:solidFill>
                    <a:schemeClr val="lt1"/>
                  </a:solidFill>
                  <a:latin typeface="Calibri"/>
                  <a:ea typeface="Calibri"/>
                  <a:cs typeface="Calibri"/>
                  <a:sym typeface="Calibri"/>
                </a:rPr>
                <a:t>Interagency Collaboration Support Services </a:t>
              </a:r>
              <a:endParaRPr dirty="0"/>
            </a:p>
            <a:p>
              <a:pPr marL="0" marR="0" lvl="0" indent="0" algn="ctr" rtl="0">
                <a:lnSpc>
                  <a:spcPct val="90000"/>
                </a:lnSpc>
                <a:spcBef>
                  <a:spcPts val="420"/>
                </a:spcBef>
                <a:spcAft>
                  <a:spcPts val="0"/>
                </a:spcAft>
                <a:buClr>
                  <a:schemeClr val="lt1"/>
                </a:buClr>
                <a:buSzPts val="1200"/>
                <a:buFont typeface="Calibri"/>
                <a:buNone/>
              </a:pPr>
              <a:r>
                <a:rPr lang="en-US" sz="1200" b="1" i="0" u="none" strike="noStrike" cap="none" dirty="0">
                  <a:solidFill>
                    <a:schemeClr val="lt1"/>
                  </a:solidFill>
                  <a:latin typeface="Calibri"/>
                  <a:ea typeface="Calibri"/>
                  <a:cs typeface="Calibri"/>
                  <a:sym typeface="Calibri"/>
                </a:rPr>
                <a:t>Work Group</a:t>
              </a:r>
              <a:endParaRPr dirty="0"/>
            </a:p>
          </p:txBody>
        </p:sp>
        <p:sp>
          <p:nvSpPr>
            <p:cNvPr id="255" name="Google Shape;255;p9"/>
            <p:cNvSpPr/>
            <p:nvPr/>
          </p:nvSpPr>
          <p:spPr>
            <a:xfrm>
              <a:off x="2522636" y="2581360"/>
              <a:ext cx="1843206" cy="1105923"/>
            </a:xfrm>
            <a:prstGeom prst="roundRect">
              <a:avLst>
                <a:gd name="adj" fmla="val 16667"/>
              </a:avLst>
            </a:prstGeom>
            <a:gradFill>
              <a:gsLst>
                <a:gs pos="0">
                  <a:srgbClr val="9AD056"/>
                </a:gs>
                <a:gs pos="50000">
                  <a:srgbClr val="8FD12D"/>
                </a:gs>
                <a:gs pos="100000">
                  <a:srgbClr val="7EBF21"/>
                </a:gs>
              </a:gsLst>
              <a:lin ang="5400000" scaled="0"/>
            </a:gradFill>
            <a:ln w="9525" cap="flat" cmpd="sng">
              <a:solidFill>
                <a:srgbClr val="97BE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9"/>
            <p:cNvSpPr txBox="1"/>
            <p:nvPr/>
          </p:nvSpPr>
          <p:spPr>
            <a:xfrm>
              <a:off x="2576623" y="2635347"/>
              <a:ext cx="1735232" cy="99794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Black Community </a:t>
              </a:r>
              <a:endParaRPr/>
            </a:p>
            <a:p>
              <a:pPr marL="0" marR="0" lvl="0" indent="0" algn="ctr" rtl="0">
                <a:lnSpc>
                  <a:spcPct val="90000"/>
                </a:lnSpc>
                <a:spcBef>
                  <a:spcPts val="42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Work Group</a:t>
              </a:r>
              <a:endParaRPr/>
            </a:p>
          </p:txBody>
        </p:sp>
        <p:sp>
          <p:nvSpPr>
            <p:cNvPr id="257" name="Google Shape;257;p9"/>
            <p:cNvSpPr/>
            <p:nvPr/>
          </p:nvSpPr>
          <p:spPr>
            <a:xfrm>
              <a:off x="4550163" y="2581360"/>
              <a:ext cx="1843206" cy="1105923"/>
            </a:xfrm>
            <a:prstGeom prst="roundRect">
              <a:avLst>
                <a:gd name="adj" fmla="val 16667"/>
              </a:avLst>
            </a:prstGeom>
            <a:gradFill>
              <a:gsLst>
                <a:gs pos="0">
                  <a:srgbClr val="D2D352"/>
                </a:gs>
                <a:gs pos="50000">
                  <a:srgbClr val="D0D029"/>
                </a:gs>
                <a:gs pos="100000">
                  <a:srgbClr val="BDBF1C"/>
                </a:gs>
              </a:gsLst>
              <a:lin ang="5400000" scaled="0"/>
            </a:gradFill>
            <a:ln w="9525" cap="flat" cmpd="sng">
              <a:solidFill>
                <a:srgbClr val="97BE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9"/>
            <p:cNvSpPr txBox="1"/>
            <p:nvPr/>
          </p:nvSpPr>
          <p:spPr>
            <a:xfrm>
              <a:off x="4604150" y="2635347"/>
              <a:ext cx="1735232" cy="99794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Latinx Community </a:t>
              </a:r>
              <a:endParaRPr/>
            </a:p>
            <a:p>
              <a:pPr marL="0" marR="0" lvl="0" indent="0" algn="ctr" rtl="0">
                <a:lnSpc>
                  <a:spcPct val="90000"/>
                </a:lnSpc>
                <a:spcBef>
                  <a:spcPts val="42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Work Group</a:t>
              </a:r>
              <a:endParaRPr/>
            </a:p>
          </p:txBody>
        </p:sp>
        <p:sp>
          <p:nvSpPr>
            <p:cNvPr id="259" name="Google Shape;259;p9"/>
            <p:cNvSpPr/>
            <p:nvPr/>
          </p:nvSpPr>
          <p:spPr>
            <a:xfrm>
              <a:off x="1508873" y="3871604"/>
              <a:ext cx="1843206" cy="1105923"/>
            </a:xfrm>
            <a:prstGeom prst="roundRect">
              <a:avLst>
                <a:gd name="adj" fmla="val 16667"/>
              </a:avLst>
            </a:prstGeom>
            <a:gradFill>
              <a:gsLst>
                <a:gs pos="0">
                  <a:srgbClr val="D29650"/>
                </a:gs>
                <a:gs pos="50000">
                  <a:srgbClr val="D08B25"/>
                </a:gs>
                <a:gs pos="100000">
                  <a:srgbClr val="BE7B19"/>
                </a:gs>
              </a:gsLst>
              <a:lin ang="5400000" scaled="0"/>
            </a:gradFill>
            <a:ln w="9525" cap="flat" cmpd="sng">
              <a:solidFill>
                <a:srgbClr val="97BE4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9"/>
            <p:cNvSpPr txBox="1"/>
            <p:nvPr/>
          </p:nvSpPr>
          <p:spPr>
            <a:xfrm>
              <a:off x="1562860" y="3925591"/>
              <a:ext cx="1735232" cy="99794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Transgender Community Work Group</a:t>
              </a:r>
              <a:endParaRPr/>
            </a:p>
          </p:txBody>
        </p:sp>
        <p:sp>
          <p:nvSpPr>
            <p:cNvPr id="261" name="Google Shape;261;p9"/>
            <p:cNvSpPr/>
            <p:nvPr/>
          </p:nvSpPr>
          <p:spPr>
            <a:xfrm>
              <a:off x="3536400" y="3871604"/>
              <a:ext cx="1843206" cy="1105923"/>
            </a:xfrm>
            <a:prstGeom prst="roundRect">
              <a:avLst>
                <a:gd name="adj" fmla="val 16667"/>
              </a:avLst>
            </a:prstGeom>
            <a:gradFill>
              <a:gsLst>
                <a:gs pos="0">
                  <a:srgbClr val="D0604F"/>
                </a:gs>
                <a:gs pos="50000">
                  <a:srgbClr val="CE4222"/>
                </a:gs>
                <a:gs pos="100000">
                  <a:srgbClr val="BD3617"/>
                </a:gs>
              </a:gsLst>
              <a:lin ang="5400000" scaled="0"/>
            </a:gradFill>
            <a:ln w="9525" cap="flat" cmpd="sng">
              <a:solidFill>
                <a:srgbClr val="97BE48"/>
              </a:solidFill>
              <a:prstDash val="solid"/>
              <a:bevel/>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9"/>
            <p:cNvSpPr txBox="1"/>
            <p:nvPr/>
          </p:nvSpPr>
          <p:spPr>
            <a:xfrm>
              <a:off x="3590387" y="3925591"/>
              <a:ext cx="1735232" cy="99794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Youth Engagement </a:t>
              </a:r>
              <a:endParaRPr/>
            </a:p>
            <a:p>
              <a:pPr marL="0" marR="0" lvl="0" indent="0" algn="ctr" rtl="0">
                <a:lnSpc>
                  <a:spcPct val="90000"/>
                </a:lnSpc>
                <a:spcBef>
                  <a:spcPts val="42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Work Group</a:t>
              </a:r>
              <a:endParaRPr/>
            </a:p>
          </p:txBody>
        </p:sp>
      </p:grpSp>
      <p:grpSp>
        <p:nvGrpSpPr>
          <p:cNvPr id="263" name="Google Shape;263;p9"/>
          <p:cNvGrpSpPr/>
          <p:nvPr/>
        </p:nvGrpSpPr>
        <p:grpSpPr>
          <a:xfrm>
            <a:off x="1287517" y="2034766"/>
            <a:ext cx="3043445" cy="2095059"/>
            <a:chOff x="423917" y="2002"/>
            <a:chExt cx="3043445" cy="2095059"/>
          </a:xfrm>
        </p:grpSpPr>
        <p:sp>
          <p:nvSpPr>
            <p:cNvPr id="264" name="Google Shape;264;p9"/>
            <p:cNvSpPr/>
            <p:nvPr/>
          </p:nvSpPr>
          <p:spPr>
            <a:xfrm rot="10800000">
              <a:off x="879661" y="2002"/>
              <a:ext cx="2587701" cy="911486"/>
            </a:xfrm>
            <a:prstGeom prst="homePlat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txBox="1"/>
            <p:nvPr/>
          </p:nvSpPr>
          <p:spPr>
            <a:xfrm>
              <a:off x="1107532" y="2002"/>
              <a:ext cx="2359830" cy="911486"/>
            </a:xfrm>
            <a:prstGeom prst="rect">
              <a:avLst/>
            </a:prstGeom>
            <a:noFill/>
            <a:ln>
              <a:noFill/>
            </a:ln>
          </p:spPr>
          <p:txBody>
            <a:bodyPr spcFirstLastPara="1" wrap="square" lIns="401925" tIns="72375" rIns="13512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Chair </a:t>
              </a:r>
              <a:endParaRPr/>
            </a:p>
            <a:p>
              <a:pPr marL="0" marR="0" lvl="0" indent="0" algn="ctr" rtl="0">
                <a:lnSpc>
                  <a:spcPct val="90000"/>
                </a:lnSpc>
                <a:spcBef>
                  <a:spcPts val="665"/>
                </a:spcBef>
                <a:spcAft>
                  <a:spcPts val="0"/>
                </a:spcAft>
                <a:buClr>
                  <a:schemeClr val="lt1"/>
                </a:buClr>
                <a:buSzPts val="1900"/>
                <a:buFont typeface="Calibri"/>
                <a:buNone/>
              </a:pPr>
              <a:r>
                <a:rPr lang="en-US" sz="1900" b="1" i="0" u="none" strike="noStrike" cap="none">
                  <a:solidFill>
                    <a:schemeClr val="lt1"/>
                  </a:solidFill>
                  <a:latin typeface="Calibri"/>
                  <a:ea typeface="Calibri"/>
                  <a:cs typeface="Calibri"/>
                  <a:sym typeface="Calibri"/>
                </a:rPr>
                <a:t>Venton Hill-Jones</a:t>
              </a:r>
              <a:endParaRPr/>
            </a:p>
          </p:txBody>
        </p:sp>
        <p:sp>
          <p:nvSpPr>
            <p:cNvPr id="266" name="Google Shape;266;p9"/>
            <p:cNvSpPr/>
            <p:nvPr/>
          </p:nvSpPr>
          <p:spPr>
            <a:xfrm>
              <a:off x="423917" y="2002"/>
              <a:ext cx="911486" cy="911486"/>
            </a:xfrm>
            <a:prstGeom prst="ellipse">
              <a:avLst/>
            </a:prstGeom>
            <a:blipFill rotWithShape="1">
              <a:blip r:embed="rId3">
                <a:alphaModFix/>
              </a:blip>
              <a:stretch>
                <a:fillRect t="-21996" b="-2199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rot="10800000">
              <a:off x="879661" y="1185575"/>
              <a:ext cx="2587701" cy="911486"/>
            </a:xfrm>
            <a:prstGeom prst="homePlat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txBox="1"/>
            <p:nvPr/>
          </p:nvSpPr>
          <p:spPr>
            <a:xfrm>
              <a:off x="1107532" y="1185575"/>
              <a:ext cx="2359830" cy="911486"/>
            </a:xfrm>
            <a:prstGeom prst="rect">
              <a:avLst/>
            </a:prstGeom>
            <a:noFill/>
            <a:ln>
              <a:noFill/>
            </a:ln>
          </p:spPr>
          <p:txBody>
            <a:bodyPr spcFirstLastPara="1" wrap="square" lIns="401925" tIns="72375" rIns="135125" bIns="72375"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US" sz="1900" b="0" i="0" u="none" strike="noStrike" cap="none">
                  <a:solidFill>
                    <a:schemeClr val="lt1"/>
                  </a:solidFill>
                  <a:latin typeface="Calibri"/>
                  <a:ea typeface="Calibri"/>
                  <a:cs typeface="Calibri"/>
                  <a:sym typeface="Calibri"/>
                </a:rPr>
                <a:t>Co-Chair </a:t>
              </a:r>
              <a:endParaRPr/>
            </a:p>
            <a:p>
              <a:pPr marL="0" marR="0" lvl="0" indent="0" algn="ctr" rtl="0">
                <a:lnSpc>
                  <a:spcPct val="90000"/>
                </a:lnSpc>
                <a:spcBef>
                  <a:spcPts val="665"/>
                </a:spcBef>
                <a:spcAft>
                  <a:spcPts val="0"/>
                </a:spcAft>
                <a:buClr>
                  <a:schemeClr val="lt1"/>
                </a:buClr>
                <a:buSzPts val="1900"/>
                <a:buFont typeface="Calibri"/>
                <a:buNone/>
              </a:pPr>
              <a:r>
                <a:rPr lang="en-US" sz="1900" b="1" i="0" u="none" strike="noStrike" cap="none">
                  <a:solidFill>
                    <a:schemeClr val="lt1"/>
                  </a:solidFill>
                  <a:latin typeface="Calibri"/>
                  <a:ea typeface="Calibri"/>
                  <a:cs typeface="Calibri"/>
                  <a:sym typeface="Calibri"/>
                </a:rPr>
                <a:t> Jonathan Gute</a:t>
              </a:r>
              <a:endParaRPr/>
            </a:p>
          </p:txBody>
        </p:sp>
        <p:sp>
          <p:nvSpPr>
            <p:cNvPr id="269" name="Google Shape;269;p9"/>
            <p:cNvSpPr/>
            <p:nvPr/>
          </p:nvSpPr>
          <p:spPr>
            <a:xfrm>
              <a:off x="423917" y="1185575"/>
              <a:ext cx="911486" cy="911486"/>
            </a:xfrm>
            <a:prstGeom prst="ellipse">
              <a:avLst/>
            </a:prstGeom>
            <a:blipFill rotWithShape="1">
              <a:blip r:embed="rId4">
                <a:alphaModFix/>
              </a:blip>
              <a:stretch>
                <a:fillRect t="-42998" b="-42996"/>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9"/>
          <p:cNvSpPr txBox="1"/>
          <p:nvPr/>
        </p:nvSpPr>
        <p:spPr>
          <a:xfrm>
            <a:off x="1788160" y="1433324"/>
            <a:ext cx="260096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Arial"/>
              <a:buNone/>
            </a:pPr>
            <a:r>
              <a:rPr lang="en-US" sz="2000" b="0" i="0" u="sng" strike="noStrike" cap="none" dirty="0">
                <a:solidFill>
                  <a:schemeClr val="tx1"/>
                </a:solidFill>
                <a:latin typeface="Arial"/>
                <a:ea typeface="Arial"/>
                <a:cs typeface="Arial"/>
                <a:sym typeface="Arial"/>
              </a:rPr>
              <a:t>Leadership Team</a:t>
            </a:r>
            <a:endParaRPr dirty="0">
              <a:solidFill>
                <a:schemeClr val="tx1"/>
              </a:solidFill>
            </a:endParaRPr>
          </a:p>
        </p:txBody>
      </p:sp>
    </p:spTree>
    <p:extLst>
      <p:ext uri="{BB962C8B-B14F-4D97-AF65-F5344CB8AC3E}">
        <p14:creationId xmlns:p14="http://schemas.microsoft.com/office/powerpoint/2010/main" val="3744383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B361C-25AD-814B-9D9C-A8419FA550BF}"/>
              </a:ext>
            </a:extLst>
          </p:cNvPr>
          <p:cNvSpPr>
            <a:spLocks noGrp="1"/>
          </p:cNvSpPr>
          <p:nvPr>
            <p:ph type="title"/>
          </p:nvPr>
        </p:nvSpPr>
        <p:spPr/>
        <p:txBody>
          <a:bodyPr/>
          <a:lstStyle/>
          <a:p>
            <a:r>
              <a:rPr lang="en-US" b="1" dirty="0">
                <a:solidFill>
                  <a:schemeClr val="tx1"/>
                </a:solidFill>
              </a:rPr>
              <a:t>2021 Goals</a:t>
            </a:r>
          </a:p>
        </p:txBody>
      </p:sp>
      <p:sp>
        <p:nvSpPr>
          <p:cNvPr id="3" name="Text Placeholder 2">
            <a:extLst>
              <a:ext uri="{FF2B5EF4-FFF2-40B4-BE49-F238E27FC236}">
                <a16:creationId xmlns:a16="http://schemas.microsoft.com/office/drawing/2014/main" id="{77EC3774-BEA8-A64C-8043-D1EF7DEE8DBA}"/>
              </a:ext>
            </a:extLst>
          </p:cNvPr>
          <p:cNvSpPr>
            <a:spLocks noGrp="1"/>
          </p:cNvSpPr>
          <p:nvPr>
            <p:ph idx="1"/>
          </p:nvPr>
        </p:nvSpPr>
        <p:spPr/>
        <p:txBody>
          <a:bodyPr>
            <a:normAutofit fontScale="92500"/>
          </a:bodyPr>
          <a:lstStyle/>
          <a:p>
            <a:r>
              <a:rPr lang="en-US" b="1" dirty="0">
                <a:solidFill>
                  <a:schemeClr val="tx1"/>
                </a:solidFill>
              </a:rPr>
              <a:t>Ending HIV in Dallas County by 2030</a:t>
            </a:r>
          </a:p>
          <a:p>
            <a:pPr lvl="1"/>
            <a:r>
              <a:rPr lang="en-US" dirty="0"/>
              <a:t>Dallas County EHE Community Report Card</a:t>
            </a:r>
          </a:p>
          <a:p>
            <a:pPr lvl="1"/>
            <a:r>
              <a:rPr lang="en-US" dirty="0">
                <a:solidFill>
                  <a:schemeClr val="tx1"/>
                </a:solidFill>
              </a:rPr>
              <a:t>Ensuring shared leadership and involvement in all efforts to End HIV in Dallas County</a:t>
            </a:r>
          </a:p>
          <a:p>
            <a:pPr marL="1028700" lvl="1" indent="-457200">
              <a:buFont typeface="+mj-lt"/>
              <a:buAutoNum type="arabicPeriod"/>
            </a:pPr>
            <a:r>
              <a:rPr lang="en-US" dirty="0"/>
              <a:t>Planning </a:t>
            </a:r>
          </a:p>
          <a:p>
            <a:pPr marL="1028700" lvl="1" indent="-457200">
              <a:buFont typeface="+mj-lt"/>
              <a:buAutoNum type="arabicPeriod"/>
            </a:pPr>
            <a:r>
              <a:rPr lang="en-US" dirty="0">
                <a:solidFill>
                  <a:schemeClr val="tx1"/>
                </a:solidFill>
              </a:rPr>
              <a:t>Implementation </a:t>
            </a:r>
          </a:p>
          <a:p>
            <a:pPr marL="1028700" lvl="1" indent="-457200">
              <a:buFont typeface="+mj-lt"/>
              <a:buAutoNum type="arabicPeriod"/>
            </a:pPr>
            <a:r>
              <a:rPr lang="en-US" dirty="0"/>
              <a:t>Evaluation</a:t>
            </a:r>
            <a:br>
              <a:rPr lang="en-US" dirty="0">
                <a:solidFill>
                  <a:schemeClr val="tx1"/>
                </a:solidFill>
              </a:rPr>
            </a:br>
            <a:endParaRPr lang="en-US" dirty="0">
              <a:solidFill>
                <a:schemeClr val="tx1"/>
              </a:solidFill>
            </a:endParaRPr>
          </a:p>
          <a:p>
            <a:r>
              <a:rPr lang="en-US" b="1" dirty="0"/>
              <a:t>Strategic Planning</a:t>
            </a:r>
          </a:p>
          <a:p>
            <a:pPr lvl="1"/>
            <a:r>
              <a:rPr lang="en-US" dirty="0"/>
              <a:t>Develop a community led action plan to end HIV for Dallas County Task Force</a:t>
            </a:r>
          </a:p>
          <a:p>
            <a:endParaRPr lang="en-US" b="1" dirty="0"/>
          </a:p>
          <a:p>
            <a:r>
              <a:rPr lang="en-US" b="1" dirty="0"/>
              <a:t>Better Coordination and Engagement with Dallas County HIV stakeholders</a:t>
            </a:r>
            <a:endParaRPr lang="en-US" b="1" dirty="0">
              <a:solidFill>
                <a:schemeClr val="tx1"/>
              </a:solidFill>
            </a:endParaRPr>
          </a:p>
        </p:txBody>
      </p:sp>
    </p:spTree>
    <p:extLst>
      <p:ext uri="{BB962C8B-B14F-4D97-AF65-F5344CB8AC3E}">
        <p14:creationId xmlns:p14="http://schemas.microsoft.com/office/powerpoint/2010/main" val="3122591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3F7A8-C86E-427B-A464-1CECC46BCCB8}"/>
              </a:ext>
            </a:extLst>
          </p:cNvPr>
          <p:cNvSpPr>
            <a:spLocks noGrp="1"/>
          </p:cNvSpPr>
          <p:nvPr>
            <p:ph type="title"/>
          </p:nvPr>
        </p:nvSpPr>
        <p:spPr>
          <a:xfrm>
            <a:off x="677334" y="609600"/>
            <a:ext cx="9099712" cy="1320800"/>
          </a:xfrm>
        </p:spPr>
        <p:txBody>
          <a:bodyPr>
            <a:normAutofit fontScale="90000"/>
          </a:bodyPr>
          <a:lstStyle/>
          <a:p>
            <a:r>
              <a:rPr lang="en-US" sz="4400" b="1" dirty="0">
                <a:solidFill>
                  <a:schemeClr val="accent4">
                    <a:lumMod val="60000"/>
                    <a:lumOff val="40000"/>
                  </a:schemeClr>
                </a:solidFill>
                <a:effectLst/>
                <a:latin typeface="Aharoni" panose="02010803020104030203" pitchFamily="2" charset="-79"/>
                <a:ea typeface="Times New Roman" panose="02020603050405020304" pitchFamily="18" charset="0"/>
                <a:cs typeface="Aharoni" panose="02010803020104030203" pitchFamily="2" charset="-79"/>
              </a:rPr>
              <a:t>CONSUMER COUNCIL COMMITTEE</a:t>
            </a:r>
            <a:br>
              <a:rPr lang="en-US" sz="36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DDB809C-BA73-4542-8A17-118FD25DC6DA}"/>
              </a:ext>
            </a:extLst>
          </p:cNvPr>
          <p:cNvSpPr>
            <a:spLocks noGrp="1"/>
          </p:cNvSpPr>
          <p:nvPr>
            <p:ph idx="1"/>
          </p:nvPr>
        </p:nvSpPr>
        <p:spPr/>
        <p:txBody>
          <a:bodyPr>
            <a:normAutofit/>
          </a:bodyPr>
          <a:lstStyle/>
          <a:p>
            <a:pPr marL="0" marR="0" fontAlgn="base">
              <a:lnSpc>
                <a:spcPct val="107000"/>
              </a:lnSpc>
              <a:spcBef>
                <a:spcPts val="1440"/>
              </a:spcBef>
              <a:spcAft>
                <a:spcPts val="1440"/>
              </a:spcAft>
            </a:pPr>
            <a:r>
              <a:rPr lang="en-US" sz="2000" b="1" dirty="0">
                <a:solidFill>
                  <a:srgbClr val="FF0000"/>
                </a:solidFill>
                <a:effectLst/>
                <a:latin typeface="Source Sans Pro"/>
                <a:ea typeface="Times New Roman" panose="02020603050405020304" pitchFamily="18" charset="0"/>
                <a:cs typeface="Times New Roman" panose="02020603050405020304" pitchFamily="18" charset="0"/>
              </a:rPr>
              <a:t>Charge: </a:t>
            </a:r>
            <a:r>
              <a:rPr lang="en-US" sz="2000" dirty="0">
                <a:solidFill>
                  <a:srgbClr val="333333"/>
                </a:solidFill>
                <a:effectLst/>
                <a:latin typeface="Source Sans Pro"/>
                <a:ea typeface="Times New Roman" panose="02020603050405020304" pitchFamily="18" charset="0"/>
                <a:cs typeface="Times New Roman" panose="02020603050405020304" pitchFamily="18" charset="0"/>
              </a:rPr>
              <a:t>Empowering consumers through education by providing the tools and knowledge to interact with those individuals and committees that affect categorical service delivery of the Ryan White Treatment Extension Act, including the Texas Department of State Health Services (DSHS).</a:t>
            </a:r>
            <a:endParaRPr lang="en-US" sz="2000" dirty="0">
              <a:effectLst/>
              <a:latin typeface="Source Sans Pro"/>
              <a:ea typeface="Calibri" panose="020F0502020204030204" pitchFamily="34" charset="0"/>
              <a:cs typeface="Times New Roman" panose="02020603050405020304" pitchFamily="18" charset="0"/>
            </a:endParaRPr>
          </a:p>
          <a:p>
            <a:pPr marL="0" marR="0" fontAlgn="base">
              <a:lnSpc>
                <a:spcPct val="107000"/>
              </a:lnSpc>
              <a:spcBef>
                <a:spcPts val="1440"/>
              </a:spcBef>
              <a:spcAft>
                <a:spcPts val="1440"/>
              </a:spcAft>
            </a:pPr>
            <a:r>
              <a:rPr lang="en-US" sz="2000" dirty="0">
                <a:solidFill>
                  <a:srgbClr val="333333"/>
                </a:solidFill>
                <a:effectLst/>
                <a:latin typeface="Source Sans Pro"/>
                <a:ea typeface="Times New Roman" panose="02020603050405020304" pitchFamily="18" charset="0"/>
                <a:cs typeface="Times New Roman" panose="02020603050405020304" pitchFamily="18" charset="0"/>
              </a:rPr>
              <a:t>The Consumer Council Committee advocates on important issues for the Dallas EMA HIV Community by participating in:</a:t>
            </a:r>
            <a:endParaRPr lang="en-US" sz="2000" dirty="0">
              <a:effectLst/>
              <a:latin typeface="Source Sans Pro"/>
              <a:ea typeface="Calibri" panose="020F0502020204030204" pitchFamily="34" charset="0"/>
              <a:cs typeface="Times New Roman" panose="02020603050405020304" pitchFamily="18" charset="0"/>
            </a:endParaRP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r>
              <a:rPr lang="en-US" sz="2000" dirty="0">
                <a:solidFill>
                  <a:srgbClr val="333333"/>
                </a:solidFill>
                <a:effectLst/>
                <a:latin typeface="Source Sans Pro"/>
                <a:ea typeface="Times New Roman" panose="02020603050405020304" pitchFamily="18" charset="0"/>
                <a:cs typeface="Times New Roman" panose="02020603050405020304" pitchFamily="18" charset="0"/>
              </a:rPr>
              <a:t>the Service Prioritization and Setting Process</a:t>
            </a:r>
            <a:endParaRPr lang="en-US" sz="2000" dirty="0">
              <a:solidFill>
                <a:srgbClr val="333333"/>
              </a:solidFill>
              <a:effectLst/>
              <a:latin typeface="Source Sans Pro"/>
              <a:ea typeface="Calibri" panose="020F0502020204030204" pitchFamily="34" charset="0"/>
              <a:cs typeface="Times New Roman" panose="02020603050405020304" pitchFamily="18" charset="0"/>
            </a:endParaRP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r>
              <a:rPr lang="en-US" sz="2000" dirty="0">
                <a:solidFill>
                  <a:srgbClr val="333333"/>
                </a:solidFill>
                <a:effectLst/>
                <a:latin typeface="Source Sans Pro"/>
                <a:ea typeface="Times New Roman" panose="02020603050405020304" pitchFamily="18" charset="0"/>
                <a:cs typeface="Times New Roman" panose="02020603050405020304" pitchFamily="18" charset="0"/>
              </a:rPr>
              <a:t>various community events</a:t>
            </a:r>
            <a:endParaRPr lang="en-US" sz="2000" dirty="0">
              <a:solidFill>
                <a:srgbClr val="333333"/>
              </a:solidFill>
              <a:effectLst/>
              <a:latin typeface="Source Sans Pro"/>
              <a:ea typeface="Calibri" panose="020F0502020204030204" pitchFamily="34" charset="0"/>
              <a:cs typeface="Times New Roman" panose="02020603050405020304" pitchFamily="18" charset="0"/>
            </a:endParaRP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r>
              <a:rPr lang="en-US" sz="2000" dirty="0">
                <a:solidFill>
                  <a:srgbClr val="333333"/>
                </a:solidFill>
                <a:effectLst/>
                <a:latin typeface="Source Sans Pro"/>
                <a:ea typeface="Times New Roman" panose="02020603050405020304" pitchFamily="18" charset="0"/>
                <a:cs typeface="Times New Roman" panose="02020603050405020304" pitchFamily="18" charset="0"/>
              </a:rPr>
              <a:t>national and local conferences and summits</a:t>
            </a:r>
            <a:endParaRPr lang="en-US" sz="2000" dirty="0">
              <a:solidFill>
                <a:srgbClr val="333333"/>
              </a:solidFill>
              <a:effectLst/>
              <a:latin typeface="Source Sans Pro"/>
              <a:ea typeface="Calibri" panose="020F0502020204030204" pitchFamily="34" charset="0"/>
              <a:cs typeface="Times New Roman" panose="02020603050405020304" pitchFamily="18" charset="0"/>
            </a:endParaRPr>
          </a:p>
          <a:p>
            <a:pPr marL="342900" marR="0" lvl="0" indent="-342900" fontAlgn="base">
              <a:lnSpc>
                <a:spcPts val="1800"/>
              </a:lnSpc>
              <a:spcBef>
                <a:spcPts val="0"/>
              </a:spcBef>
              <a:spcAft>
                <a:spcPts val="600"/>
              </a:spcAft>
              <a:buSzPts val="1000"/>
              <a:buFont typeface="Symbol" panose="05050102010706020507" pitchFamily="18" charset="2"/>
              <a:buChar char=""/>
              <a:tabLst>
                <a:tab pos="457200" algn="l"/>
              </a:tabLst>
            </a:pPr>
            <a:r>
              <a:rPr lang="en-US" sz="2000" dirty="0">
                <a:solidFill>
                  <a:srgbClr val="333333"/>
                </a:solidFill>
                <a:effectLst/>
                <a:latin typeface="Source Sans Pro"/>
                <a:ea typeface="Times New Roman" panose="02020603050405020304" pitchFamily="18" charset="0"/>
                <a:cs typeface="Times New Roman" panose="02020603050405020304" pitchFamily="18" charset="0"/>
              </a:rPr>
              <a:t>producing a series of educational forums</a:t>
            </a:r>
            <a:endParaRPr lang="en-US" sz="2000" dirty="0">
              <a:solidFill>
                <a:srgbClr val="333333"/>
              </a:solidFill>
              <a:effectLst/>
              <a:latin typeface="Source Sans Pro"/>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4</a:t>
            </a:fld>
            <a:endParaRPr lang="en-US" dirty="0"/>
          </a:p>
        </p:txBody>
      </p:sp>
    </p:spTree>
    <p:extLst>
      <p:ext uri="{BB962C8B-B14F-4D97-AF65-F5344CB8AC3E}">
        <p14:creationId xmlns:p14="http://schemas.microsoft.com/office/powerpoint/2010/main" val="230562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7"/>
          <p:cNvSpPr txBox="1">
            <a:spLocks noGrp="1"/>
          </p:cNvSpPr>
          <p:nvPr>
            <p:ph type="title"/>
          </p:nvPr>
        </p:nvSpPr>
        <p:spPr>
          <a:xfrm>
            <a:off x="855213" y="383612"/>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en-US" dirty="0"/>
              <a:t>Ending HIV by 2030 in Dallas County</a:t>
            </a:r>
            <a:endParaRPr dirty="0"/>
          </a:p>
        </p:txBody>
      </p:sp>
      <p:pic>
        <p:nvPicPr>
          <p:cNvPr id="220" name="Google Shape;220;p7"/>
          <p:cNvPicPr preferRelativeResize="0"/>
          <p:nvPr/>
        </p:nvPicPr>
        <p:blipFill rotWithShape="1">
          <a:blip r:embed="rId3">
            <a:alphaModFix/>
          </a:blip>
          <a:srcRect/>
          <a:stretch/>
        </p:blipFill>
        <p:spPr>
          <a:xfrm>
            <a:off x="649281" y="4078966"/>
            <a:ext cx="2813446" cy="2308681"/>
          </a:xfrm>
          <a:prstGeom prst="rect">
            <a:avLst/>
          </a:prstGeom>
          <a:noFill/>
          <a:ln w="50800" cap="flat" cmpd="sng">
            <a:solidFill>
              <a:schemeClr val="dk1"/>
            </a:solidFill>
            <a:prstDash val="solid"/>
            <a:round/>
            <a:headEnd type="none" w="sm" len="sm"/>
            <a:tailEnd type="none" w="sm" len="sm"/>
          </a:ln>
        </p:spPr>
      </p:pic>
      <p:pic>
        <p:nvPicPr>
          <p:cNvPr id="221" name="Google Shape;221;p7"/>
          <p:cNvPicPr preferRelativeResize="0"/>
          <p:nvPr/>
        </p:nvPicPr>
        <p:blipFill rotWithShape="1">
          <a:blip r:embed="rId4">
            <a:alphaModFix/>
          </a:blip>
          <a:srcRect/>
          <a:stretch/>
        </p:blipFill>
        <p:spPr>
          <a:xfrm>
            <a:off x="4297180" y="3986723"/>
            <a:ext cx="3597639" cy="1958090"/>
          </a:xfrm>
          <a:prstGeom prst="rect">
            <a:avLst/>
          </a:prstGeom>
          <a:noFill/>
          <a:ln w="50800" cap="flat" cmpd="sng">
            <a:solidFill>
              <a:schemeClr val="dk1"/>
            </a:solidFill>
            <a:prstDash val="solid"/>
            <a:round/>
            <a:headEnd type="none" w="sm" len="sm"/>
            <a:tailEnd type="none" w="sm" len="sm"/>
          </a:ln>
        </p:spPr>
      </p:pic>
      <p:pic>
        <p:nvPicPr>
          <p:cNvPr id="222" name="Google Shape;222;p7"/>
          <p:cNvPicPr preferRelativeResize="0"/>
          <p:nvPr/>
        </p:nvPicPr>
        <p:blipFill rotWithShape="1">
          <a:blip r:embed="rId5">
            <a:alphaModFix/>
          </a:blip>
          <a:srcRect/>
          <a:stretch/>
        </p:blipFill>
        <p:spPr>
          <a:xfrm>
            <a:off x="8729272" y="3957010"/>
            <a:ext cx="2953354" cy="2430637"/>
          </a:xfrm>
          <a:prstGeom prst="rect">
            <a:avLst/>
          </a:prstGeom>
          <a:noFill/>
          <a:ln w="50800" cap="flat" cmpd="sng">
            <a:solidFill>
              <a:schemeClr val="dk1"/>
            </a:solidFill>
            <a:prstDash val="solid"/>
            <a:round/>
            <a:headEnd type="none" w="sm" len="sm"/>
            <a:tailEnd type="none" w="sm" len="sm"/>
          </a:ln>
        </p:spPr>
      </p:pic>
      <p:cxnSp>
        <p:nvCxnSpPr>
          <p:cNvPr id="223" name="Google Shape;223;p7"/>
          <p:cNvCxnSpPr/>
          <p:nvPr/>
        </p:nvCxnSpPr>
        <p:spPr>
          <a:xfrm rot="10800000">
            <a:off x="5967199" y="3222885"/>
            <a:ext cx="0" cy="763839"/>
          </a:xfrm>
          <a:prstGeom prst="straightConnector1">
            <a:avLst/>
          </a:prstGeom>
          <a:noFill/>
          <a:ln w="44450" cap="flat" cmpd="sng">
            <a:solidFill>
              <a:schemeClr val="dk1"/>
            </a:solidFill>
            <a:prstDash val="solid"/>
            <a:round/>
            <a:headEnd type="none" w="sm" len="sm"/>
            <a:tailEnd type="triangle" w="med" len="med"/>
          </a:ln>
        </p:spPr>
      </p:cxnSp>
      <p:cxnSp>
        <p:nvCxnSpPr>
          <p:cNvPr id="224" name="Google Shape;224;p7"/>
          <p:cNvCxnSpPr/>
          <p:nvPr/>
        </p:nvCxnSpPr>
        <p:spPr>
          <a:xfrm rot="10800000" flipH="1">
            <a:off x="2240766" y="2704841"/>
            <a:ext cx="1350756" cy="1350756"/>
          </a:xfrm>
          <a:prstGeom prst="straightConnector1">
            <a:avLst/>
          </a:prstGeom>
          <a:noFill/>
          <a:ln w="44450" cap="flat" cmpd="sng">
            <a:solidFill>
              <a:schemeClr val="dk1"/>
            </a:solidFill>
            <a:prstDash val="solid"/>
            <a:round/>
            <a:headEnd type="none" w="sm" len="sm"/>
            <a:tailEnd type="triangle" w="med" len="med"/>
          </a:ln>
        </p:spPr>
      </p:cxnSp>
      <p:cxnSp>
        <p:nvCxnSpPr>
          <p:cNvPr id="225" name="Google Shape;225;p7"/>
          <p:cNvCxnSpPr/>
          <p:nvPr/>
        </p:nvCxnSpPr>
        <p:spPr>
          <a:xfrm rot="10800000">
            <a:off x="7858041" y="2821541"/>
            <a:ext cx="1967852" cy="1117356"/>
          </a:xfrm>
          <a:prstGeom prst="straightConnector1">
            <a:avLst/>
          </a:prstGeom>
          <a:noFill/>
          <a:ln w="44450" cap="flat" cmpd="sng">
            <a:solidFill>
              <a:schemeClr val="dk1"/>
            </a:solidFill>
            <a:prstDash val="solid"/>
            <a:round/>
            <a:headEnd type="none" w="sm" len="sm"/>
            <a:tailEnd type="triangle" w="med" len="med"/>
          </a:ln>
        </p:spPr>
      </p:cxnSp>
      <p:sp>
        <p:nvSpPr>
          <p:cNvPr id="226" name="Google Shape;226;p7"/>
          <p:cNvSpPr/>
          <p:nvPr/>
        </p:nvSpPr>
        <p:spPr>
          <a:xfrm>
            <a:off x="3764078" y="2070063"/>
            <a:ext cx="4093963" cy="1104996"/>
          </a:xfrm>
          <a:prstGeom prst="ellipse">
            <a:avLst/>
          </a:prstGeom>
          <a:noFill/>
          <a:ln w="508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27" name="Google Shape;227;p7"/>
          <p:cNvSpPr txBox="1"/>
          <p:nvPr/>
        </p:nvSpPr>
        <p:spPr>
          <a:xfrm>
            <a:off x="4550289" y="2198616"/>
            <a:ext cx="2668249" cy="86177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b="1" i="0" u="none" strike="noStrike" cap="none">
                <a:solidFill>
                  <a:schemeClr val="dk1"/>
                </a:solidFill>
                <a:latin typeface="Trebuchet MS"/>
                <a:ea typeface="Trebuchet MS"/>
                <a:cs typeface="Trebuchet MS"/>
                <a:sym typeface="Trebuchet MS"/>
              </a:rPr>
              <a:t>1 Strategy for </a:t>
            </a:r>
            <a:endParaRPr/>
          </a:p>
          <a:p>
            <a:pPr marL="0" marR="0" lvl="0" indent="0" algn="ctr" rtl="0">
              <a:spcBef>
                <a:spcPts val="0"/>
              </a:spcBef>
              <a:spcAft>
                <a:spcPts val="0"/>
              </a:spcAft>
              <a:buNone/>
            </a:pPr>
            <a:r>
              <a:rPr lang="en-US" sz="2500" b="1" i="0" u="none" strike="noStrike" cap="none">
                <a:solidFill>
                  <a:schemeClr val="dk1"/>
                </a:solidFill>
                <a:latin typeface="Trebuchet MS"/>
                <a:ea typeface="Trebuchet MS"/>
                <a:cs typeface="Trebuchet MS"/>
                <a:sym typeface="Trebuchet MS"/>
              </a:rPr>
              <a:t>Dallas County</a:t>
            </a:r>
            <a:endParaRPr/>
          </a:p>
        </p:txBody>
      </p:sp>
    </p:spTree>
    <p:extLst>
      <p:ext uri="{BB962C8B-B14F-4D97-AF65-F5344CB8AC3E}">
        <p14:creationId xmlns:p14="http://schemas.microsoft.com/office/powerpoint/2010/main" val="3737158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0"/>
          <p:cNvSpPr txBox="1">
            <a:spLocks noGrp="1"/>
          </p:cNvSpPr>
          <p:nvPr>
            <p:ph type="title"/>
          </p:nvPr>
        </p:nvSpPr>
        <p:spPr>
          <a:xfrm>
            <a:off x="400720" y="400550"/>
            <a:ext cx="10058400" cy="160934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4800"/>
              <a:buFont typeface="Georgia"/>
              <a:buNone/>
            </a:pPr>
            <a:r>
              <a:rPr lang="en-US" dirty="0"/>
              <a:t>Next Taskforce Meeting </a:t>
            </a:r>
            <a:endParaRPr dirty="0"/>
          </a:p>
        </p:txBody>
      </p:sp>
      <p:sp>
        <p:nvSpPr>
          <p:cNvPr id="279" name="Google Shape;279;p10"/>
          <p:cNvSpPr txBox="1">
            <a:spLocks noGrp="1"/>
          </p:cNvSpPr>
          <p:nvPr>
            <p:ph type="body" idx="1"/>
          </p:nvPr>
        </p:nvSpPr>
        <p:spPr>
          <a:xfrm>
            <a:off x="186979" y="2933437"/>
            <a:ext cx="10485882" cy="31546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550"/>
              <a:buNone/>
            </a:pPr>
            <a:r>
              <a:rPr lang="en-US" sz="3000" b="1" dirty="0"/>
              <a:t>Thursday, May 13, 2021 | 9:30AM – 11:00AM</a:t>
            </a:r>
            <a:endParaRPr dirty="0"/>
          </a:p>
          <a:p>
            <a:pPr marL="0" lvl="0" indent="0" algn="ctr" rtl="0">
              <a:lnSpc>
                <a:spcPct val="90000"/>
              </a:lnSpc>
              <a:spcBef>
                <a:spcPts val="1200"/>
              </a:spcBef>
              <a:spcAft>
                <a:spcPts val="0"/>
              </a:spcAft>
              <a:buSzPts val="2550"/>
              <a:buNone/>
            </a:pPr>
            <a:r>
              <a:rPr lang="en-US" sz="3000" dirty="0"/>
              <a:t>E-mail </a:t>
            </a:r>
            <a:r>
              <a:rPr lang="en-US" sz="3000" dirty="0">
                <a:hlinkClick r:id="rId3"/>
              </a:rPr>
              <a:t>vhill-jones@SBPAN.org</a:t>
            </a:r>
            <a:r>
              <a:rPr lang="en-US" sz="3000" dirty="0"/>
              <a:t> for Zoom link</a:t>
            </a:r>
            <a:endParaRPr dirty="0"/>
          </a:p>
        </p:txBody>
      </p:sp>
    </p:spTree>
    <p:extLst>
      <p:ext uri="{BB962C8B-B14F-4D97-AF65-F5344CB8AC3E}">
        <p14:creationId xmlns:p14="http://schemas.microsoft.com/office/powerpoint/2010/main" val="3842646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201103" y="1187668"/>
            <a:ext cx="3647090" cy="2536316"/>
          </a:xfrm>
        </p:spPr>
        <p:txBody>
          <a:bodyPr>
            <a:noAutofit/>
          </a:bodyPr>
          <a:lstStyle/>
          <a:p>
            <a:r>
              <a:rPr lang="en-US" sz="3200" dirty="0"/>
              <a:t>Ryan White Planning Council - </a:t>
            </a:r>
            <a:br>
              <a:rPr lang="en-US" sz="3200" dirty="0"/>
            </a:br>
            <a:r>
              <a:rPr lang="en-US" sz="3200" dirty="0"/>
              <a:t>Consumer Council Committee</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0"/>
            <a:ext cx="6096000" cy="6857990"/>
          </a:xfrm>
          <a:prstGeom prst="rect">
            <a:avLst/>
          </a:prstGeom>
        </p:spPr>
      </p:pic>
    </p:spTree>
    <p:extLst>
      <p:ext uri="{BB962C8B-B14F-4D97-AF65-F5344CB8AC3E}">
        <p14:creationId xmlns:p14="http://schemas.microsoft.com/office/powerpoint/2010/main" val="3980457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B7E4EF-A1BD-40F4-AB7B-04F084DD991D}" type="slidenum">
              <a:rPr lang="en-US" smtClean="0"/>
              <a:t>6</a:t>
            </a:fld>
            <a:endParaRPr lang="en-US" dirty="0"/>
          </a:p>
        </p:txBody>
      </p:sp>
      <p:sp>
        <p:nvSpPr>
          <p:cNvPr id="3" name="Rectangle 2"/>
          <p:cNvSpPr/>
          <p:nvPr/>
        </p:nvSpPr>
        <p:spPr>
          <a:xfrm>
            <a:off x="830318" y="1351558"/>
            <a:ext cx="7914290" cy="3847207"/>
          </a:xfrm>
          <a:prstGeom prst="rect">
            <a:avLst/>
          </a:prstGeom>
        </p:spPr>
        <p:txBody>
          <a:bodyPr wrap="square">
            <a:spAutoFit/>
          </a:bodyPr>
          <a:lstStyle/>
          <a:p>
            <a:pPr lvl="0" algn="ctr" defTabSz="914400">
              <a:defRPr/>
            </a:pPr>
            <a:r>
              <a:rPr lang="en-US" sz="2800" dirty="0" err="1">
                <a:solidFill>
                  <a:srgbClr val="000000"/>
                </a:solidFill>
                <a:latin typeface="Speak Pro" panose="020F0502020204030204"/>
              </a:rPr>
              <a:t>Sattie</a:t>
            </a:r>
            <a:r>
              <a:rPr lang="en-US" sz="2800" dirty="0">
                <a:solidFill>
                  <a:srgbClr val="000000"/>
                </a:solidFill>
                <a:latin typeface="Speak Pro" panose="020F0502020204030204"/>
              </a:rPr>
              <a:t> Nyachwaya</a:t>
            </a:r>
          </a:p>
          <a:p>
            <a:r>
              <a:rPr lang="en-US" sz="2400" i="1" dirty="0">
                <a:solidFill>
                  <a:srgbClr val="000000"/>
                </a:solidFill>
                <a:latin typeface="Arial" panose="020B0604020202020204" pitchFamily="34" charset="0"/>
                <a:ea typeface="Calibri" panose="020F0502020204030204" pitchFamily="34" charset="0"/>
              </a:rPr>
              <a:t>Known for her never changing smile and positive attitude, </a:t>
            </a:r>
            <a:r>
              <a:rPr lang="en-US" sz="2400" i="1" dirty="0" err="1">
                <a:solidFill>
                  <a:srgbClr val="000000"/>
                </a:solidFill>
                <a:latin typeface="Arial" panose="020B0604020202020204" pitchFamily="34" charset="0"/>
                <a:ea typeface="Calibri" panose="020F0502020204030204" pitchFamily="34" charset="0"/>
              </a:rPr>
              <a:t>Sattie</a:t>
            </a:r>
            <a:r>
              <a:rPr lang="en-US" sz="2400" i="1" dirty="0">
                <a:solidFill>
                  <a:srgbClr val="000000"/>
                </a:solidFill>
                <a:latin typeface="Arial" panose="020B0604020202020204" pitchFamily="34" charset="0"/>
                <a:ea typeface="Calibri" panose="020F0502020204030204" pitchFamily="34" charset="0"/>
              </a:rPr>
              <a:t> is passionate about Women of Color’s Sexual Health, supporting LGBTQ communities, and conveying HIV Prevention. </a:t>
            </a:r>
            <a:r>
              <a:rPr lang="en-US" sz="2400" i="1" dirty="0" err="1">
                <a:solidFill>
                  <a:srgbClr val="000000"/>
                </a:solidFill>
                <a:latin typeface="Arial" panose="020B0604020202020204" pitchFamily="34" charset="0"/>
                <a:ea typeface="Calibri" panose="020F0502020204030204" pitchFamily="34" charset="0"/>
              </a:rPr>
              <a:t>Sattie</a:t>
            </a:r>
            <a:r>
              <a:rPr lang="en-US" sz="2400" i="1" dirty="0">
                <a:solidFill>
                  <a:srgbClr val="000000"/>
                </a:solidFill>
                <a:latin typeface="Arial" panose="020B0604020202020204" pitchFamily="34" charset="0"/>
                <a:ea typeface="Calibri" panose="020F0502020204030204" pitchFamily="34" charset="0"/>
              </a:rPr>
              <a:t> Is the Community Engagement Coordinator for Prism Health North Texas. </a:t>
            </a:r>
            <a:r>
              <a:rPr lang="en-US" sz="2400" i="1" dirty="0" err="1">
                <a:solidFill>
                  <a:srgbClr val="000000"/>
                </a:solidFill>
                <a:latin typeface="Arial" panose="020B0604020202020204" pitchFamily="34" charset="0"/>
                <a:ea typeface="Calibri" panose="020F0502020204030204" pitchFamily="34" charset="0"/>
              </a:rPr>
              <a:t>Sattie</a:t>
            </a:r>
            <a:r>
              <a:rPr lang="en-US" sz="2400" i="1" dirty="0">
                <a:solidFill>
                  <a:srgbClr val="000000"/>
                </a:solidFill>
                <a:latin typeface="Arial" panose="020B0604020202020204" pitchFamily="34" charset="0"/>
                <a:ea typeface="Calibri" panose="020F0502020204030204" pitchFamily="34" charset="0"/>
              </a:rPr>
              <a:t> is skilled in providing Sexual health awareness to the community, Linkage to Care for </a:t>
            </a:r>
            <a:r>
              <a:rPr lang="en-US" sz="2400" i="1" dirty="0" err="1">
                <a:solidFill>
                  <a:srgbClr val="000000"/>
                </a:solidFill>
                <a:latin typeface="Arial" panose="020B0604020202020204" pitchFamily="34" charset="0"/>
                <a:ea typeface="Calibri" panose="020F0502020204030204" pitchFamily="34" charset="0"/>
              </a:rPr>
              <a:t>PrEP</a:t>
            </a:r>
            <a:r>
              <a:rPr lang="en-US" sz="2400" i="1" dirty="0">
                <a:solidFill>
                  <a:srgbClr val="000000"/>
                </a:solidFill>
                <a:latin typeface="Arial" panose="020B0604020202020204" pitchFamily="34" charset="0"/>
                <a:ea typeface="Calibri" panose="020F0502020204030204" pitchFamily="34" charset="0"/>
              </a:rPr>
              <a:t>, PEP, &amp; STI, Community partnership and development, also Clinical Implementation.</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81516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359D-E1CE-4203-9030-86352C293358}"/>
              </a:ext>
            </a:extLst>
          </p:cNvPr>
          <p:cNvSpPr>
            <a:spLocks noGrp="1"/>
          </p:cNvSpPr>
          <p:nvPr>
            <p:ph type="title"/>
          </p:nvPr>
        </p:nvSpPr>
        <p:spPr>
          <a:xfrm>
            <a:off x="698367" y="746239"/>
            <a:ext cx="8596668" cy="1320800"/>
          </a:xfrm>
        </p:spPr>
        <p:txBody>
          <a:bodyPr/>
          <a:lstStyle/>
          <a:p>
            <a:r>
              <a:rPr lang="en-US" dirty="0"/>
              <a:t>Meet us: Leadership Team</a:t>
            </a:r>
          </a:p>
        </p:txBody>
      </p:sp>
      <p:pic>
        <p:nvPicPr>
          <p:cNvPr id="4" name="Picture 3">
            <a:extLst>
              <a:ext uri="{FF2B5EF4-FFF2-40B4-BE49-F238E27FC236}">
                <a16:creationId xmlns:a16="http://schemas.microsoft.com/office/drawing/2014/main" id="{0A342422-EAA9-4AAD-8682-F06937A39AFE}"/>
              </a:ext>
            </a:extLst>
          </p:cNvPr>
          <p:cNvPicPr>
            <a:picLocks noChangeAspect="1"/>
          </p:cNvPicPr>
          <p:nvPr/>
        </p:nvPicPr>
        <p:blipFill>
          <a:blip r:embed="rId2"/>
          <a:stretch>
            <a:fillRect/>
          </a:stretch>
        </p:blipFill>
        <p:spPr>
          <a:xfrm>
            <a:off x="1471169" y="2067039"/>
            <a:ext cx="3004482" cy="2940145"/>
          </a:xfrm>
          <a:prstGeom prst="rect">
            <a:avLst/>
          </a:prstGeom>
        </p:spPr>
      </p:pic>
      <p:pic>
        <p:nvPicPr>
          <p:cNvPr id="8" name="Picture 7">
            <a:extLst>
              <a:ext uri="{FF2B5EF4-FFF2-40B4-BE49-F238E27FC236}">
                <a16:creationId xmlns:a16="http://schemas.microsoft.com/office/drawing/2014/main" id="{830E5615-B9E7-43EF-8DC5-64D1D32B470C}"/>
              </a:ext>
            </a:extLst>
          </p:cNvPr>
          <p:cNvPicPr>
            <a:picLocks noChangeAspect="1"/>
          </p:cNvPicPr>
          <p:nvPr/>
        </p:nvPicPr>
        <p:blipFill>
          <a:blip r:embed="rId3"/>
          <a:stretch>
            <a:fillRect/>
          </a:stretch>
        </p:blipFill>
        <p:spPr>
          <a:xfrm>
            <a:off x="7377089" y="2067040"/>
            <a:ext cx="2940145" cy="2940145"/>
          </a:xfrm>
          <a:prstGeom prst="rect">
            <a:avLst/>
          </a:prstGeom>
        </p:spPr>
      </p:pic>
      <p:sp>
        <p:nvSpPr>
          <p:cNvPr id="9" name="TextBox 8">
            <a:extLst>
              <a:ext uri="{FF2B5EF4-FFF2-40B4-BE49-F238E27FC236}">
                <a16:creationId xmlns:a16="http://schemas.microsoft.com/office/drawing/2014/main" id="{3BD8C4E6-3731-445E-9455-BD3EA6FDCEE5}"/>
              </a:ext>
            </a:extLst>
          </p:cNvPr>
          <p:cNvSpPr txBox="1"/>
          <p:nvPr/>
        </p:nvSpPr>
        <p:spPr>
          <a:xfrm>
            <a:off x="1118383" y="5120641"/>
            <a:ext cx="38783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peak Pro" panose="020F0502020204030204"/>
                <a:ea typeface="+mn-ea"/>
                <a:cs typeface="+mn-cs"/>
              </a:rPr>
              <a:t>RWPC-CCC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peak Pro" panose="020F0502020204030204"/>
                <a:ea typeface="+mn-ea"/>
                <a:cs typeface="+mn-cs"/>
              </a:rPr>
              <a:t>Donna Wilson </a:t>
            </a:r>
          </a:p>
        </p:txBody>
      </p:sp>
      <p:sp>
        <p:nvSpPr>
          <p:cNvPr id="10" name="TextBox 9">
            <a:extLst>
              <a:ext uri="{FF2B5EF4-FFF2-40B4-BE49-F238E27FC236}">
                <a16:creationId xmlns:a16="http://schemas.microsoft.com/office/drawing/2014/main" id="{50C5B504-0F3D-4A1E-B2C7-ED9DA7A21250}"/>
              </a:ext>
            </a:extLst>
          </p:cNvPr>
          <p:cNvSpPr txBox="1"/>
          <p:nvPr/>
        </p:nvSpPr>
        <p:spPr>
          <a:xfrm>
            <a:off x="7151156" y="5120641"/>
            <a:ext cx="36750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peak Pro" panose="020F0502020204030204"/>
                <a:ea typeface="+mn-ea"/>
                <a:cs typeface="+mn-cs"/>
              </a:rPr>
              <a:t>RWPC-CCC Vice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peak Pro" panose="020F0502020204030204"/>
                <a:ea typeface="+mn-ea"/>
                <a:cs typeface="+mn-cs"/>
              </a:rPr>
              <a:t>Sattie Nyachwaya</a:t>
            </a:r>
          </a:p>
        </p:txBody>
      </p:sp>
      <p:cxnSp>
        <p:nvCxnSpPr>
          <p:cNvPr id="5" name="Straight Connector 4"/>
          <p:cNvCxnSpPr/>
          <p:nvPr/>
        </p:nvCxnSpPr>
        <p:spPr>
          <a:xfrm>
            <a:off x="698367" y="1390596"/>
            <a:ext cx="5365549" cy="506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52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DF1F-CCD9-481C-8632-163467588E91}"/>
              </a:ext>
            </a:extLst>
          </p:cNvPr>
          <p:cNvSpPr>
            <a:spLocks noGrp="1"/>
          </p:cNvSpPr>
          <p:nvPr>
            <p:ph type="title"/>
          </p:nvPr>
        </p:nvSpPr>
        <p:spPr>
          <a:xfrm>
            <a:off x="677334" y="850232"/>
            <a:ext cx="8596668" cy="1320800"/>
          </a:xfrm>
        </p:spPr>
        <p:txBody>
          <a:bodyPr>
            <a:normAutofit/>
          </a:bodyPr>
          <a:lstStyle/>
          <a:p>
            <a:pPr algn="ctr"/>
            <a:r>
              <a:rPr lang="en-US" sz="4000" dirty="0">
                <a:effectLst>
                  <a:outerShdw blurRad="38100" dist="38100" dir="2700000" algn="tl">
                    <a:srgbClr val="000000">
                      <a:alpha val="43137"/>
                    </a:srgbClr>
                  </a:outerShdw>
                </a:effectLst>
              </a:rPr>
              <a:t>What is Consumer Council Committee?</a:t>
            </a:r>
          </a:p>
        </p:txBody>
      </p:sp>
      <p:sp>
        <p:nvSpPr>
          <p:cNvPr id="4" name="TextBox 3">
            <a:extLst>
              <a:ext uri="{FF2B5EF4-FFF2-40B4-BE49-F238E27FC236}">
                <a16:creationId xmlns:a16="http://schemas.microsoft.com/office/drawing/2014/main" id="{801CC1B7-0DB0-4192-B2C1-303A5AA0F6D9}"/>
              </a:ext>
            </a:extLst>
          </p:cNvPr>
          <p:cNvSpPr txBox="1"/>
          <p:nvPr/>
        </p:nvSpPr>
        <p:spPr>
          <a:xfrm>
            <a:off x="492061" y="2353451"/>
            <a:ext cx="9681883"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Speak Pro" panose="020F0502020204030204"/>
                <a:ea typeface="+mn-ea"/>
                <a:cs typeface="+mn-cs"/>
              </a:rPr>
              <a:t>To empower consumers (stakeholders, community advocates, etc.) through education by providing the tools and knowledge to interact with those individuals and committees that affect categorical Service Delivery.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Speak Pro" panose="020F0502020204030204"/>
              <a:ea typeface="+mn-ea"/>
              <a:cs typeface="+mn-cs"/>
            </a:endParaRPr>
          </a:p>
        </p:txBody>
      </p:sp>
    </p:spTree>
    <p:extLst>
      <p:ext uri="{BB962C8B-B14F-4D97-AF65-F5344CB8AC3E}">
        <p14:creationId xmlns:p14="http://schemas.microsoft.com/office/powerpoint/2010/main" val="1121243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p:txBody>
          <a:bodyPr>
            <a:normAutofit/>
          </a:bodyPr>
          <a:lstStyle/>
          <a:p>
            <a:r>
              <a:rPr lang="en-US" sz="4000" dirty="0">
                <a:effectLst>
                  <a:outerShdw blurRad="38100" dist="38100" dir="2700000" algn="tl">
                    <a:srgbClr val="000000">
                      <a:alpha val="43137"/>
                    </a:srgbClr>
                  </a:outerShdw>
                </a:effectLst>
              </a:rPr>
              <a:t>What Should You Know?</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extLst>
              <p:ext uri="{D42A27DB-BD31-4B8C-83A1-F6EECF244321}">
                <p14:modId xmlns:p14="http://schemas.microsoft.com/office/powerpoint/2010/main" val="2882874099"/>
              </p:ext>
            </p:extLst>
          </p:nvPr>
        </p:nvGraphicFramePr>
        <p:xfrm>
          <a:off x="677334" y="2098514"/>
          <a:ext cx="10808813" cy="4318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1048113"/>
      </p:ext>
    </p:extLst>
  </p:cSld>
  <p:clrMapOvr>
    <a:masterClrMapping/>
  </p:clrMapOvr>
</p:sld>
</file>

<file path=ppt/theme/theme1.xml><?xml version="1.0" encoding="utf-8"?>
<a:theme xmlns:a="http://schemas.openxmlformats.org/drawingml/2006/main" name="Facet">
  <a:themeElements>
    <a:clrScheme name="Custom 3">
      <a:dk1>
        <a:sysClr val="windowText" lastClr="000000"/>
      </a:dk1>
      <a:lt1>
        <a:sysClr val="window" lastClr="FFFFFF"/>
      </a:lt1>
      <a:dk2>
        <a:srgbClr val="2C3C43"/>
      </a:dk2>
      <a:lt2>
        <a:srgbClr val="EBEBEB"/>
      </a:lt2>
      <a:accent1>
        <a:srgbClr val="5FCBEF"/>
      </a:accent1>
      <a:accent2>
        <a:srgbClr val="2E83C3"/>
      </a:accent2>
      <a:accent3>
        <a:srgbClr val="C00000"/>
      </a:accent3>
      <a:accent4>
        <a:srgbClr val="FF0000"/>
      </a:accent4>
      <a:accent5>
        <a:srgbClr val="C92929"/>
      </a:accent5>
      <a:accent6>
        <a:srgbClr val="0070C0"/>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5FC21337F147429881121924751186" ma:contentTypeVersion="10" ma:contentTypeDescription="Create a new document." ma:contentTypeScope="" ma:versionID="ab5d5aa942ef2d9dd7cdb0a83d4c81c4">
  <xsd:schema xmlns:xsd="http://www.w3.org/2001/XMLSchema" xmlns:xs="http://www.w3.org/2001/XMLSchema" xmlns:p="http://schemas.microsoft.com/office/2006/metadata/properties" xmlns:ns3="246a6532-8ed5-40d7-99d1-00cb6c23f487" xmlns:ns4="77182917-6f2a-41e0-a8db-c007de043562" targetNamespace="http://schemas.microsoft.com/office/2006/metadata/properties" ma:root="true" ma:fieldsID="fa324d777afaec0d76a8ac9f8b60de25" ns3:_="" ns4:_="">
    <xsd:import namespace="246a6532-8ed5-40d7-99d1-00cb6c23f487"/>
    <xsd:import namespace="77182917-6f2a-41e0-a8db-c007de04356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6a6532-8ed5-40d7-99d1-00cb6c23f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182917-6f2a-41e0-a8db-c007de04356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7651BA-F45C-4845-9AB3-E0A65B39F5E1}">
  <ds:schemaRef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77182917-6f2a-41e0-a8db-c007de043562"/>
    <ds:schemaRef ds:uri="http://purl.org/dc/dcmitype/"/>
    <ds:schemaRef ds:uri="http://schemas.openxmlformats.org/package/2006/metadata/core-properties"/>
    <ds:schemaRef ds:uri="246a6532-8ed5-40d7-99d1-00cb6c23f487"/>
    <ds:schemaRef ds:uri="http://purl.org/dc/terms/"/>
    <ds:schemaRef ds:uri="http://purl.org/dc/elements/1.1/"/>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35988867-7D2C-47CE-81B4-F7834E0651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6a6532-8ed5-40d7-99d1-00cb6c23f487"/>
    <ds:schemaRef ds:uri="77182917-6f2a-41e0-a8db-c007de0435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6647</TotalTime>
  <Words>3072</Words>
  <Application>Microsoft Macintosh PowerPoint</Application>
  <PresentationFormat>Widescreen</PresentationFormat>
  <Paragraphs>328</Paragraphs>
  <Slides>41</Slides>
  <Notes>11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41</vt:i4>
      </vt:variant>
    </vt:vector>
  </HeadingPairs>
  <TitlesOfParts>
    <vt:vector size="59" baseType="lpstr">
      <vt:lpstr>Aharoni</vt:lpstr>
      <vt:lpstr>Arial</vt:lpstr>
      <vt:lpstr>Arial Black</vt:lpstr>
      <vt:lpstr>Arial Narrow</vt:lpstr>
      <vt:lpstr>Bradley Hand ITC</vt:lpstr>
      <vt:lpstr>Calibri</vt:lpstr>
      <vt:lpstr>Georgia</vt:lpstr>
      <vt:lpstr>Gill Sans MT</vt:lpstr>
      <vt:lpstr>Montserrat</vt:lpstr>
      <vt:lpstr>Noto Sans Symbols</vt:lpstr>
      <vt:lpstr>Source Sans Pro</vt:lpstr>
      <vt:lpstr>Speak Pro</vt:lpstr>
      <vt:lpstr>Symbol</vt:lpstr>
      <vt:lpstr>Tahoma</vt:lpstr>
      <vt:lpstr>Times New Roman</vt:lpstr>
      <vt:lpstr>Trebuchet MS</vt:lpstr>
      <vt:lpstr>Wingdings 3</vt:lpstr>
      <vt:lpstr>Facet</vt:lpstr>
      <vt:lpstr>Dallas EMA                   Ryan White Planning Council Committees</vt:lpstr>
      <vt:lpstr>PowerPoint Presentation</vt:lpstr>
      <vt:lpstr>ALLOCATIONS COMMITTEE</vt:lpstr>
      <vt:lpstr>CONSUMER COUNCIL COMMITTEE </vt:lpstr>
      <vt:lpstr>Ryan White Planning Council -  Consumer Council Committee</vt:lpstr>
      <vt:lpstr>PowerPoint Presentation</vt:lpstr>
      <vt:lpstr>Meet us: Leadership Team</vt:lpstr>
      <vt:lpstr>What is Consumer Council Committee?</vt:lpstr>
      <vt:lpstr>What Should You Know?</vt:lpstr>
      <vt:lpstr>EVALUATION COMMITTEE </vt:lpstr>
      <vt:lpstr>NEEDS ASSESSMENT </vt:lpstr>
      <vt:lpstr>NEEDS ASSESSMENT (Part 2)</vt:lpstr>
      <vt:lpstr>PLANNING AND PRIORITIES  COMMITTEE </vt:lpstr>
      <vt:lpstr>EXECUTIVE COMMITTEE</vt:lpstr>
      <vt:lpstr>EXECUTIVE COMMITTEE</vt:lpstr>
      <vt:lpstr>EXECUTIVE COMMITTEE</vt:lpstr>
      <vt:lpstr>EXECUTIVE COMMITTEE</vt:lpstr>
      <vt:lpstr>EXECUTIVE COMMITTEE</vt:lpstr>
      <vt:lpstr>RWPC Committee Chairs and Vice Chairs</vt:lpstr>
      <vt:lpstr>EXECUTIVE COMMITTEE</vt:lpstr>
      <vt:lpstr>Ryan White Leadership Dallas County</vt:lpstr>
      <vt:lpstr>PowerPoint Presentation</vt:lpstr>
      <vt:lpstr>Purpose</vt:lpstr>
      <vt:lpstr>Ryan White Grants Management Division  Organizational Structure</vt:lpstr>
      <vt:lpstr>Ryan White Recipient Responsibilities</vt:lpstr>
      <vt:lpstr>Ryan White Recipient Responsibilities (Cont.)</vt:lpstr>
      <vt:lpstr>Shared Responsibilities </vt:lpstr>
      <vt:lpstr>PowerPoint Presentation</vt:lpstr>
      <vt:lpstr>Service Provider Overview</vt:lpstr>
      <vt:lpstr>What Are the Services ? </vt:lpstr>
      <vt:lpstr>What Are the Services ? </vt:lpstr>
      <vt:lpstr>BEING ON THE RWPC AS A PROVIDER</vt:lpstr>
      <vt:lpstr>Where Can I serve</vt:lpstr>
      <vt:lpstr>Q &amp; A </vt:lpstr>
      <vt:lpstr>Dallas County HIV  Task Force </vt:lpstr>
      <vt:lpstr>PowerPoint Presentation</vt:lpstr>
      <vt:lpstr>PowerPoint Presentation</vt:lpstr>
      <vt:lpstr>PowerPoint Presentation</vt:lpstr>
      <vt:lpstr>2021 Goals</vt:lpstr>
      <vt:lpstr>Ending HIV by 2030 in Dallas County</vt:lpstr>
      <vt:lpstr>Next Taskforce Meeting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Ryan white planning council committees</dc:title>
  <dc:creator>Rick Moore</dc:creator>
  <cp:lastModifiedBy>Femi Agboola</cp:lastModifiedBy>
  <cp:revision>49</cp:revision>
  <cp:lastPrinted>2021-04-09T15:28:43Z</cp:lastPrinted>
  <dcterms:created xsi:type="dcterms:W3CDTF">2021-04-08T15:12:55Z</dcterms:created>
  <dcterms:modified xsi:type="dcterms:W3CDTF">2021-04-19T15:38:37Z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0x0101000D5FC21337F147429881121924751186</vt:lpwstr>
  </property>
</Properties>
</file>